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67"/>
  </p:notesMasterIdLst>
  <p:handoutMasterIdLst>
    <p:handoutMasterId r:id="rId68"/>
  </p:handoutMasterIdLst>
  <p:sldIdLst>
    <p:sldId id="777" r:id="rId2"/>
    <p:sldId id="778" r:id="rId3"/>
    <p:sldId id="757" r:id="rId4"/>
    <p:sldId id="776" r:id="rId5"/>
    <p:sldId id="771" r:id="rId6"/>
    <p:sldId id="772" r:id="rId7"/>
    <p:sldId id="773" r:id="rId8"/>
    <p:sldId id="579" r:id="rId9"/>
    <p:sldId id="753" r:id="rId10"/>
    <p:sldId id="581" r:id="rId11"/>
    <p:sldId id="592" r:id="rId12"/>
    <p:sldId id="752" r:id="rId13"/>
    <p:sldId id="593" r:id="rId14"/>
    <p:sldId id="737" r:id="rId15"/>
    <p:sldId id="738" r:id="rId16"/>
    <p:sldId id="742" r:id="rId17"/>
    <p:sldId id="743" r:id="rId18"/>
    <p:sldId id="744" r:id="rId19"/>
    <p:sldId id="766" r:id="rId20"/>
    <p:sldId id="746" r:id="rId21"/>
    <p:sldId id="747" r:id="rId22"/>
    <p:sldId id="748" r:id="rId23"/>
    <p:sldId id="749" r:id="rId24"/>
    <p:sldId id="750" r:id="rId25"/>
    <p:sldId id="751" r:id="rId26"/>
    <p:sldId id="760" r:id="rId27"/>
    <p:sldId id="761" r:id="rId28"/>
    <p:sldId id="754" r:id="rId29"/>
    <p:sldId id="586" r:id="rId30"/>
    <p:sldId id="588" r:id="rId31"/>
    <p:sldId id="590" r:id="rId32"/>
    <p:sldId id="591" r:id="rId33"/>
    <p:sldId id="575" r:id="rId34"/>
    <p:sldId id="566" r:id="rId35"/>
    <p:sldId id="556" r:id="rId36"/>
    <p:sldId id="584" r:id="rId37"/>
    <p:sldId id="755" r:id="rId38"/>
    <p:sldId id="674" r:id="rId39"/>
    <p:sldId id="767" r:id="rId40"/>
    <p:sldId id="780" r:id="rId41"/>
    <p:sldId id="676" r:id="rId42"/>
    <p:sldId id="675" r:id="rId43"/>
    <p:sldId id="680" r:id="rId44"/>
    <p:sldId id="612" r:id="rId45"/>
    <p:sldId id="679" r:id="rId46"/>
    <p:sldId id="681" r:id="rId47"/>
    <p:sldId id="763" r:id="rId48"/>
    <p:sldId id="698" r:id="rId49"/>
    <p:sldId id="735" r:id="rId50"/>
    <p:sldId id="649" r:id="rId51"/>
    <p:sldId id="648" r:id="rId52"/>
    <p:sldId id="645" r:id="rId53"/>
    <p:sldId id="717" r:id="rId54"/>
    <p:sldId id="644" r:id="rId55"/>
    <p:sldId id="643" r:id="rId56"/>
    <p:sldId id="642" r:id="rId57"/>
    <p:sldId id="641" r:id="rId58"/>
    <p:sldId id="640" r:id="rId59"/>
    <p:sldId id="764" r:id="rId60"/>
    <p:sldId id="756" r:id="rId61"/>
    <p:sldId id="769" r:id="rId62"/>
    <p:sldId id="727" r:id="rId63"/>
    <p:sldId id="731" r:id="rId64"/>
    <p:sldId id="732" r:id="rId65"/>
    <p:sldId id="762" r:id="rId66"/>
  </p:sldIdLst>
  <p:sldSz cx="9144000" cy="6858000" type="screen4x3"/>
  <p:notesSz cx="6669088" cy="9926638"/>
  <p:defaultTextStyle>
    <a:defPPr>
      <a:defRPr lang="zh-CN"/>
    </a:defPPr>
    <a:lvl1pPr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CC6600"/>
    <a:srgbClr val="FFFF00"/>
    <a:srgbClr val="FF9999"/>
    <a:srgbClr val="FF7C80"/>
    <a:srgbClr val="FFFF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884" y="68"/>
      </p:cViewPr>
      <p:guideLst>
        <p:guide orient="horz" pos="2160"/>
        <p:guide pos="2880"/>
      </p:guideLst>
    </p:cSldViewPr>
  </p:slideViewPr>
  <p:notesTextViewPr>
    <p:cViewPr>
      <p:scale>
        <a:sx n="100" d="100"/>
        <a:sy n="100" d="100"/>
      </p:scale>
      <p:origin x="0" y="0"/>
    </p:cViewPr>
  </p:notesTextViewPr>
  <p:notesViewPr>
    <p:cSldViewPr>
      <p:cViewPr varScale="1">
        <p:scale>
          <a:sx n="62" d="100"/>
          <a:sy n="62" d="100"/>
        </p:scale>
        <p:origin x="-3006" y="-8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B6647F6-A7C6-4850-A184-4E51A6553C51}"/>
              </a:ext>
            </a:extLst>
          </p:cNvPr>
          <p:cNvSpPr>
            <a:spLocks noGrp="1" noChangeArrowheads="1"/>
          </p:cNvSpPr>
          <p:nvPr>
            <p:ph type="hdr" sz="quarter"/>
          </p:nvPr>
        </p:nvSpPr>
        <p:spPr bwMode="auto">
          <a:xfrm>
            <a:off x="12700" y="14605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r>
              <a:rPr lang="en-US" altLang="zh-CN"/>
              <a:t>BSM320</a:t>
            </a:r>
            <a:r>
              <a:rPr lang="zh-CN" altLang="en-US"/>
              <a:t>超声波探伤仪操作培训提纲</a:t>
            </a:r>
          </a:p>
        </p:txBody>
      </p:sp>
      <p:sp>
        <p:nvSpPr>
          <p:cNvPr id="75779" name="Rectangle 3">
            <a:extLst>
              <a:ext uri="{FF2B5EF4-FFF2-40B4-BE49-F238E27FC236}">
                <a16:creationId xmlns:a16="http://schemas.microsoft.com/office/drawing/2014/main" id="{F540B1A9-429C-4D84-A8AF-45E742442421}"/>
              </a:ext>
            </a:extLst>
          </p:cNvPr>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fld id="{DDC130FA-8610-45D5-8E41-A8A49CAE2B32}" type="datetime1">
              <a:rPr lang="zh-CN" altLang="en-US"/>
              <a:pPr>
                <a:defRPr/>
              </a:pPr>
              <a:t>2022-09-09</a:t>
            </a:fld>
            <a:endParaRPr lang="en-US" altLang="zh-CN"/>
          </a:p>
        </p:txBody>
      </p:sp>
      <p:sp>
        <p:nvSpPr>
          <p:cNvPr id="75780" name="Rectangle 4">
            <a:extLst>
              <a:ext uri="{FF2B5EF4-FFF2-40B4-BE49-F238E27FC236}">
                <a16:creationId xmlns:a16="http://schemas.microsoft.com/office/drawing/2014/main" id="{B0CE0645-1083-47B4-B0FE-1043002047F2}"/>
              </a:ext>
            </a:extLst>
          </p:cNvPr>
          <p:cNvSpPr>
            <a:spLocks noGrp="1" noChangeArrowheads="1"/>
          </p:cNvSpPr>
          <p:nvPr>
            <p:ph type="ftr" sz="quarter" idx="2"/>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ltLang="zh-CN"/>
          </a:p>
        </p:txBody>
      </p:sp>
      <p:sp>
        <p:nvSpPr>
          <p:cNvPr id="75781" name="Rectangle 5">
            <a:extLst>
              <a:ext uri="{FF2B5EF4-FFF2-40B4-BE49-F238E27FC236}">
                <a16:creationId xmlns:a16="http://schemas.microsoft.com/office/drawing/2014/main" id="{4F4EA770-5CF5-48EA-80DC-143FF20935FF}"/>
              </a:ext>
            </a:extLst>
          </p:cNvPr>
          <p:cNvSpPr>
            <a:spLocks noGrp="1" noChangeArrowheads="1"/>
          </p:cNvSpPr>
          <p:nvPr>
            <p:ph type="sldNum" sz="quarter" idx="3"/>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82C3AF30-8913-4F36-B1C6-4FD6AE2B8250}" type="slidenum">
              <a:rPr lang="zh-CN" altLang="en-US"/>
              <a:pPr>
                <a:defRPr/>
              </a:pPr>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4234BD8-20C8-4687-BDF5-F41F920AF4F4}"/>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zh-CN" altLang="en-US"/>
          </a:p>
        </p:txBody>
      </p:sp>
      <p:sp>
        <p:nvSpPr>
          <p:cNvPr id="2051" name="Rectangle 3">
            <a:extLst>
              <a:ext uri="{FF2B5EF4-FFF2-40B4-BE49-F238E27FC236}">
                <a16:creationId xmlns:a16="http://schemas.microsoft.com/office/drawing/2014/main" id="{04DE18A0-DF6A-4907-90BF-1A69E795C6F6}"/>
              </a:ext>
            </a:extLst>
          </p:cNvPr>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fld id="{A909D57A-E8A0-4E90-9FC8-8051AB25D169}" type="datetime1">
              <a:rPr lang="zh-CN" altLang="en-US"/>
              <a:pPr>
                <a:defRPr/>
              </a:pPr>
              <a:t>2022-09-09</a:t>
            </a:fld>
            <a:endParaRPr lang="en-US" altLang="zh-CN"/>
          </a:p>
        </p:txBody>
      </p:sp>
      <p:sp>
        <p:nvSpPr>
          <p:cNvPr id="2052" name="Rectangle 4">
            <a:extLst>
              <a:ext uri="{FF2B5EF4-FFF2-40B4-BE49-F238E27FC236}">
                <a16:creationId xmlns:a16="http://schemas.microsoft.com/office/drawing/2014/main" id="{8A9E888B-E0D0-40DB-B891-ADA90AE9BE91}"/>
              </a:ext>
            </a:extLst>
          </p:cNvPr>
          <p:cNvSpPr>
            <a:spLocks noGrp="1" noRot="1" noChangeAspect="1" noChangeArrowheads="1"/>
          </p:cNvSpPr>
          <p:nvPr>
            <p:ph type="sldImg" idx="2"/>
          </p:nvPr>
        </p:nvSpPr>
        <p:spPr bwMode="auto">
          <a:xfrm>
            <a:off x="852488" y="744538"/>
            <a:ext cx="4964112"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a:extLst>
              <a:ext uri="{FF2B5EF4-FFF2-40B4-BE49-F238E27FC236}">
                <a16:creationId xmlns:a16="http://schemas.microsoft.com/office/drawing/2014/main" id="{74E08DD4-0F70-4DA0-9849-86455B9787B5}"/>
              </a:ext>
            </a:extLst>
          </p:cNvPr>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054" name="Rectangle 6">
            <a:extLst>
              <a:ext uri="{FF2B5EF4-FFF2-40B4-BE49-F238E27FC236}">
                <a16:creationId xmlns:a16="http://schemas.microsoft.com/office/drawing/2014/main" id="{A290FF88-F6F8-4E42-895D-71323BDE6587}"/>
              </a:ext>
            </a:extLst>
          </p:cNvPr>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ltLang="zh-CN"/>
          </a:p>
        </p:txBody>
      </p:sp>
      <p:sp>
        <p:nvSpPr>
          <p:cNvPr id="2055" name="Rectangle 7">
            <a:extLst>
              <a:ext uri="{FF2B5EF4-FFF2-40B4-BE49-F238E27FC236}">
                <a16:creationId xmlns:a16="http://schemas.microsoft.com/office/drawing/2014/main" id="{0D2D7173-84A1-4031-A5A1-91F3C71E2331}"/>
              </a:ext>
            </a:extLst>
          </p:cNvPr>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9DB367CA-EC15-43B0-932D-5B13905C416B}"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3">
            <a:extLst>
              <a:ext uri="{FF2B5EF4-FFF2-40B4-BE49-F238E27FC236}">
                <a16:creationId xmlns:a16="http://schemas.microsoft.com/office/drawing/2014/main" id="{F0E96CFB-346C-437F-B8A6-1A00A957387E}"/>
              </a:ext>
            </a:extLst>
          </p:cNvPr>
          <p:cNvSpPr>
            <a:spLocks noGrp="1" noChangeArrowheads="1"/>
          </p:cNvSpPr>
          <p:nvPr>
            <p:ph type="sldNum" sz="quarter" idx="10"/>
          </p:nvPr>
        </p:nvSpPr>
        <p:spPr>
          <a:ln/>
        </p:spPr>
        <p:txBody>
          <a:bodyPr/>
          <a:lstStyle>
            <a:lvl1pPr>
              <a:defRPr/>
            </a:lvl1pPr>
          </a:lstStyle>
          <a:p>
            <a:pPr>
              <a:defRPr/>
            </a:pPr>
            <a:fld id="{55961A5B-AE8A-4BD2-BFE3-CFFAB9DD0294}" type="slidenum">
              <a:rPr lang="zh-CN" altLang="en-US"/>
              <a:pPr>
                <a:defRPr/>
              </a:pPr>
              <a:t>‹#›</a:t>
            </a:fld>
            <a:endParaRPr lang="en-US" altLang="zh-CN"/>
          </a:p>
        </p:txBody>
      </p:sp>
    </p:spTree>
    <p:extLst>
      <p:ext uri="{BB962C8B-B14F-4D97-AF65-F5344CB8AC3E}">
        <p14:creationId xmlns:p14="http://schemas.microsoft.com/office/powerpoint/2010/main" val="32983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
            <a:extLst>
              <a:ext uri="{FF2B5EF4-FFF2-40B4-BE49-F238E27FC236}">
                <a16:creationId xmlns:a16="http://schemas.microsoft.com/office/drawing/2014/main" id="{83EE2678-9BC8-462E-9E14-134CD04C810F}"/>
              </a:ext>
            </a:extLst>
          </p:cNvPr>
          <p:cNvSpPr>
            <a:spLocks noGrp="1" noChangeArrowheads="1"/>
          </p:cNvSpPr>
          <p:nvPr>
            <p:ph type="sldNum" sz="quarter" idx="10"/>
          </p:nvPr>
        </p:nvSpPr>
        <p:spPr>
          <a:ln/>
        </p:spPr>
        <p:txBody>
          <a:bodyPr/>
          <a:lstStyle>
            <a:lvl1pPr>
              <a:defRPr/>
            </a:lvl1pPr>
          </a:lstStyle>
          <a:p>
            <a:pPr>
              <a:defRPr/>
            </a:pPr>
            <a:fld id="{98BFC89B-53ED-4901-A1C9-D687D4CDFF4D}" type="slidenum">
              <a:rPr lang="zh-CN" altLang="en-US"/>
              <a:pPr>
                <a:defRPr/>
              </a:pPr>
              <a:t>‹#›</a:t>
            </a:fld>
            <a:endParaRPr lang="en-US" altLang="zh-CN"/>
          </a:p>
        </p:txBody>
      </p:sp>
    </p:spTree>
    <p:extLst>
      <p:ext uri="{BB962C8B-B14F-4D97-AF65-F5344CB8AC3E}">
        <p14:creationId xmlns:p14="http://schemas.microsoft.com/office/powerpoint/2010/main" val="413190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
            <a:extLst>
              <a:ext uri="{FF2B5EF4-FFF2-40B4-BE49-F238E27FC236}">
                <a16:creationId xmlns:a16="http://schemas.microsoft.com/office/drawing/2014/main" id="{7316B08F-0DCD-47AF-B9D9-F5005434A84A}"/>
              </a:ext>
            </a:extLst>
          </p:cNvPr>
          <p:cNvSpPr>
            <a:spLocks noGrp="1" noChangeArrowheads="1"/>
          </p:cNvSpPr>
          <p:nvPr>
            <p:ph type="sldNum" sz="quarter" idx="10"/>
          </p:nvPr>
        </p:nvSpPr>
        <p:spPr>
          <a:ln/>
        </p:spPr>
        <p:txBody>
          <a:bodyPr/>
          <a:lstStyle>
            <a:lvl1pPr>
              <a:defRPr/>
            </a:lvl1pPr>
          </a:lstStyle>
          <a:p>
            <a:pPr>
              <a:defRPr/>
            </a:pPr>
            <a:fld id="{26222FF3-6D2C-487E-86B7-DB36757E1FB2}" type="slidenum">
              <a:rPr lang="zh-CN" altLang="en-US"/>
              <a:pPr>
                <a:defRPr/>
              </a:pPr>
              <a:t>‹#›</a:t>
            </a:fld>
            <a:endParaRPr lang="en-US" altLang="zh-CN"/>
          </a:p>
        </p:txBody>
      </p:sp>
    </p:spTree>
    <p:extLst>
      <p:ext uri="{BB962C8B-B14F-4D97-AF65-F5344CB8AC3E}">
        <p14:creationId xmlns:p14="http://schemas.microsoft.com/office/powerpoint/2010/main" val="4293071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3">
            <a:extLst>
              <a:ext uri="{FF2B5EF4-FFF2-40B4-BE49-F238E27FC236}">
                <a16:creationId xmlns:a16="http://schemas.microsoft.com/office/drawing/2014/main" id="{4753D17F-E9E0-407F-87CB-627CCD4E2B08}"/>
              </a:ext>
            </a:extLst>
          </p:cNvPr>
          <p:cNvSpPr>
            <a:spLocks noGrp="1" noChangeArrowheads="1"/>
          </p:cNvSpPr>
          <p:nvPr>
            <p:ph type="sldNum" sz="quarter" idx="10"/>
          </p:nvPr>
        </p:nvSpPr>
        <p:spPr>
          <a:ln/>
        </p:spPr>
        <p:txBody>
          <a:bodyPr/>
          <a:lstStyle>
            <a:lvl1pPr>
              <a:defRPr/>
            </a:lvl1pPr>
          </a:lstStyle>
          <a:p>
            <a:pPr>
              <a:defRPr/>
            </a:pPr>
            <a:fld id="{8632B204-5458-4232-843D-D7438A3D0AC3}" type="slidenum">
              <a:rPr lang="zh-CN" altLang="en-US"/>
              <a:pPr>
                <a:defRPr/>
              </a:pPr>
              <a:t>‹#›</a:t>
            </a:fld>
            <a:endParaRPr lang="en-US" altLang="zh-CN"/>
          </a:p>
        </p:txBody>
      </p:sp>
    </p:spTree>
    <p:extLst>
      <p:ext uri="{BB962C8B-B14F-4D97-AF65-F5344CB8AC3E}">
        <p14:creationId xmlns:p14="http://schemas.microsoft.com/office/powerpoint/2010/main" val="3556845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
        <p:nvSpPr>
          <p:cNvPr id="4" name="Rectangle 3">
            <a:extLst>
              <a:ext uri="{FF2B5EF4-FFF2-40B4-BE49-F238E27FC236}">
                <a16:creationId xmlns:a16="http://schemas.microsoft.com/office/drawing/2014/main" id="{AAEF9A10-9C8B-4341-A280-784E18823AAF}"/>
              </a:ext>
            </a:extLst>
          </p:cNvPr>
          <p:cNvSpPr>
            <a:spLocks noGrp="1" noChangeArrowheads="1"/>
          </p:cNvSpPr>
          <p:nvPr>
            <p:ph type="sldNum" sz="quarter" idx="10"/>
          </p:nvPr>
        </p:nvSpPr>
        <p:spPr>
          <a:ln/>
        </p:spPr>
        <p:txBody>
          <a:bodyPr/>
          <a:lstStyle>
            <a:lvl1pPr>
              <a:defRPr/>
            </a:lvl1pPr>
          </a:lstStyle>
          <a:p>
            <a:pPr>
              <a:defRPr/>
            </a:pPr>
            <a:fld id="{26AAB7BB-08C4-4ED1-BC04-C24E7026F862}" type="slidenum">
              <a:rPr lang="zh-CN" altLang="en-US"/>
              <a:pPr>
                <a:defRPr/>
              </a:pPr>
              <a:t>‹#›</a:t>
            </a:fld>
            <a:endParaRPr lang="en-US" altLang="zh-CN"/>
          </a:p>
        </p:txBody>
      </p:sp>
    </p:spTree>
    <p:extLst>
      <p:ext uri="{BB962C8B-B14F-4D97-AF65-F5344CB8AC3E}">
        <p14:creationId xmlns:p14="http://schemas.microsoft.com/office/powerpoint/2010/main" val="2872285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3938588"/>
            <a:ext cx="4038600" cy="21875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3">
            <a:extLst>
              <a:ext uri="{FF2B5EF4-FFF2-40B4-BE49-F238E27FC236}">
                <a16:creationId xmlns:a16="http://schemas.microsoft.com/office/drawing/2014/main" id="{28E1FDFE-4BD4-4302-B8AF-9C77F70E946E}"/>
              </a:ext>
            </a:extLst>
          </p:cNvPr>
          <p:cNvSpPr>
            <a:spLocks noGrp="1" noChangeArrowheads="1"/>
          </p:cNvSpPr>
          <p:nvPr>
            <p:ph type="sldNum" sz="quarter" idx="10"/>
          </p:nvPr>
        </p:nvSpPr>
        <p:spPr>
          <a:ln/>
        </p:spPr>
        <p:txBody>
          <a:bodyPr/>
          <a:lstStyle>
            <a:lvl1pPr>
              <a:defRPr/>
            </a:lvl1pPr>
          </a:lstStyle>
          <a:p>
            <a:pPr>
              <a:defRPr/>
            </a:pPr>
            <a:fld id="{9FBF7DBB-C081-4822-AB9F-F081521B1019}" type="slidenum">
              <a:rPr lang="zh-CN" altLang="en-US"/>
              <a:pPr>
                <a:defRPr/>
              </a:pPr>
              <a:t>‹#›</a:t>
            </a:fld>
            <a:endParaRPr lang="en-US" altLang="zh-CN"/>
          </a:p>
        </p:txBody>
      </p:sp>
    </p:spTree>
    <p:extLst>
      <p:ext uri="{BB962C8B-B14F-4D97-AF65-F5344CB8AC3E}">
        <p14:creationId xmlns:p14="http://schemas.microsoft.com/office/powerpoint/2010/main" val="1148950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3">
            <a:extLst>
              <a:ext uri="{FF2B5EF4-FFF2-40B4-BE49-F238E27FC236}">
                <a16:creationId xmlns:a16="http://schemas.microsoft.com/office/drawing/2014/main" id="{BA3676BF-CE86-4BE1-9326-E1C6EB2B3CA2}"/>
              </a:ext>
            </a:extLst>
          </p:cNvPr>
          <p:cNvSpPr>
            <a:spLocks noGrp="1" noChangeArrowheads="1"/>
          </p:cNvSpPr>
          <p:nvPr>
            <p:ph type="sldNum" sz="quarter" idx="10"/>
          </p:nvPr>
        </p:nvSpPr>
        <p:spPr>
          <a:ln/>
        </p:spPr>
        <p:txBody>
          <a:bodyPr/>
          <a:lstStyle>
            <a:lvl1pPr>
              <a:defRPr/>
            </a:lvl1pPr>
          </a:lstStyle>
          <a:p>
            <a:pPr>
              <a:defRPr/>
            </a:pPr>
            <a:fld id="{737DC3B8-8807-4D81-8ACD-ABF9B06ADCB6}" type="slidenum">
              <a:rPr lang="zh-CN" altLang="en-US"/>
              <a:pPr>
                <a:defRPr/>
              </a:pPr>
              <a:t>‹#›</a:t>
            </a:fld>
            <a:endParaRPr lang="en-US" altLang="zh-CN"/>
          </a:p>
        </p:txBody>
      </p:sp>
    </p:spTree>
    <p:extLst>
      <p:ext uri="{BB962C8B-B14F-4D97-AF65-F5344CB8AC3E}">
        <p14:creationId xmlns:p14="http://schemas.microsoft.com/office/powerpoint/2010/main" val="1541407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
            <a:extLst>
              <a:ext uri="{FF2B5EF4-FFF2-40B4-BE49-F238E27FC236}">
                <a16:creationId xmlns:a16="http://schemas.microsoft.com/office/drawing/2014/main" id="{7F67D3F0-AAB6-4EBB-B26C-95CA4A8D001D}"/>
              </a:ext>
            </a:extLst>
          </p:cNvPr>
          <p:cNvSpPr>
            <a:spLocks noGrp="1" noChangeArrowheads="1"/>
          </p:cNvSpPr>
          <p:nvPr>
            <p:ph type="sldNum" sz="quarter" idx="10"/>
          </p:nvPr>
        </p:nvSpPr>
        <p:spPr>
          <a:ln/>
        </p:spPr>
        <p:txBody>
          <a:bodyPr/>
          <a:lstStyle>
            <a:lvl1pPr>
              <a:defRPr/>
            </a:lvl1pPr>
          </a:lstStyle>
          <a:p>
            <a:pPr>
              <a:defRPr/>
            </a:pPr>
            <a:fld id="{19A1AF6C-ABD0-4890-A697-A4406BE15851}" type="slidenum">
              <a:rPr lang="zh-CN" altLang="en-US"/>
              <a:pPr>
                <a:defRPr/>
              </a:pPr>
              <a:t>‹#›</a:t>
            </a:fld>
            <a:endParaRPr lang="en-US" altLang="zh-CN"/>
          </a:p>
        </p:txBody>
      </p:sp>
    </p:spTree>
    <p:extLst>
      <p:ext uri="{BB962C8B-B14F-4D97-AF65-F5344CB8AC3E}">
        <p14:creationId xmlns:p14="http://schemas.microsoft.com/office/powerpoint/2010/main" val="3911388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3">
            <a:extLst>
              <a:ext uri="{FF2B5EF4-FFF2-40B4-BE49-F238E27FC236}">
                <a16:creationId xmlns:a16="http://schemas.microsoft.com/office/drawing/2014/main" id="{6C44E9A1-5106-4F2C-8744-FC875E307234}"/>
              </a:ext>
            </a:extLst>
          </p:cNvPr>
          <p:cNvSpPr>
            <a:spLocks noGrp="1" noChangeArrowheads="1"/>
          </p:cNvSpPr>
          <p:nvPr>
            <p:ph type="sldNum" sz="quarter" idx="10"/>
          </p:nvPr>
        </p:nvSpPr>
        <p:spPr>
          <a:ln/>
        </p:spPr>
        <p:txBody>
          <a:bodyPr/>
          <a:lstStyle>
            <a:lvl1pPr>
              <a:defRPr/>
            </a:lvl1pPr>
          </a:lstStyle>
          <a:p>
            <a:pPr>
              <a:defRPr/>
            </a:pPr>
            <a:fld id="{BF947169-CCB8-4A34-B5C4-CE275FFAC0D7}" type="slidenum">
              <a:rPr lang="zh-CN" altLang="en-US"/>
              <a:pPr>
                <a:defRPr/>
              </a:pPr>
              <a:t>‹#›</a:t>
            </a:fld>
            <a:endParaRPr lang="en-US" altLang="zh-CN"/>
          </a:p>
        </p:txBody>
      </p:sp>
    </p:spTree>
    <p:extLst>
      <p:ext uri="{BB962C8B-B14F-4D97-AF65-F5344CB8AC3E}">
        <p14:creationId xmlns:p14="http://schemas.microsoft.com/office/powerpoint/2010/main" val="326456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3">
            <a:extLst>
              <a:ext uri="{FF2B5EF4-FFF2-40B4-BE49-F238E27FC236}">
                <a16:creationId xmlns:a16="http://schemas.microsoft.com/office/drawing/2014/main" id="{FA249787-5B22-4CE6-B888-B3DA658EBEDE}"/>
              </a:ext>
            </a:extLst>
          </p:cNvPr>
          <p:cNvSpPr>
            <a:spLocks noGrp="1" noChangeArrowheads="1"/>
          </p:cNvSpPr>
          <p:nvPr>
            <p:ph type="sldNum" sz="quarter" idx="10"/>
          </p:nvPr>
        </p:nvSpPr>
        <p:spPr>
          <a:ln/>
        </p:spPr>
        <p:txBody>
          <a:bodyPr/>
          <a:lstStyle>
            <a:lvl1pPr>
              <a:defRPr/>
            </a:lvl1pPr>
          </a:lstStyle>
          <a:p>
            <a:pPr>
              <a:defRPr/>
            </a:pPr>
            <a:fld id="{BD4EE4F3-8F19-4E57-B7D2-8B77A82C7AE7}" type="slidenum">
              <a:rPr lang="zh-CN" altLang="en-US"/>
              <a:pPr>
                <a:defRPr/>
              </a:pPr>
              <a:t>‹#›</a:t>
            </a:fld>
            <a:endParaRPr lang="en-US" altLang="zh-CN"/>
          </a:p>
        </p:txBody>
      </p:sp>
    </p:spTree>
    <p:extLst>
      <p:ext uri="{BB962C8B-B14F-4D97-AF65-F5344CB8AC3E}">
        <p14:creationId xmlns:p14="http://schemas.microsoft.com/office/powerpoint/2010/main" val="305831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3">
            <a:extLst>
              <a:ext uri="{FF2B5EF4-FFF2-40B4-BE49-F238E27FC236}">
                <a16:creationId xmlns:a16="http://schemas.microsoft.com/office/drawing/2014/main" id="{0FE2565F-7026-4841-9C6C-839610B3D21B}"/>
              </a:ext>
            </a:extLst>
          </p:cNvPr>
          <p:cNvSpPr>
            <a:spLocks noGrp="1" noChangeArrowheads="1"/>
          </p:cNvSpPr>
          <p:nvPr>
            <p:ph type="sldNum" sz="quarter" idx="10"/>
          </p:nvPr>
        </p:nvSpPr>
        <p:spPr>
          <a:ln/>
        </p:spPr>
        <p:txBody>
          <a:bodyPr/>
          <a:lstStyle>
            <a:lvl1pPr>
              <a:defRPr/>
            </a:lvl1pPr>
          </a:lstStyle>
          <a:p>
            <a:pPr>
              <a:defRPr/>
            </a:pPr>
            <a:fld id="{E3F7AAEB-D00C-49ED-864B-04120319E316}" type="slidenum">
              <a:rPr lang="zh-CN" altLang="en-US"/>
              <a:pPr>
                <a:defRPr/>
              </a:pPr>
              <a:t>‹#›</a:t>
            </a:fld>
            <a:endParaRPr lang="en-US" altLang="zh-CN"/>
          </a:p>
        </p:txBody>
      </p:sp>
    </p:spTree>
    <p:extLst>
      <p:ext uri="{BB962C8B-B14F-4D97-AF65-F5344CB8AC3E}">
        <p14:creationId xmlns:p14="http://schemas.microsoft.com/office/powerpoint/2010/main" val="383579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Rectangle 3">
            <a:extLst>
              <a:ext uri="{FF2B5EF4-FFF2-40B4-BE49-F238E27FC236}">
                <a16:creationId xmlns:a16="http://schemas.microsoft.com/office/drawing/2014/main" id="{5FE34924-0B4C-461D-BF0A-4659F2A8F884}"/>
              </a:ext>
            </a:extLst>
          </p:cNvPr>
          <p:cNvSpPr>
            <a:spLocks noGrp="1" noChangeArrowheads="1"/>
          </p:cNvSpPr>
          <p:nvPr>
            <p:ph type="sldNum" sz="quarter" idx="10"/>
          </p:nvPr>
        </p:nvSpPr>
        <p:spPr>
          <a:ln/>
        </p:spPr>
        <p:txBody>
          <a:bodyPr/>
          <a:lstStyle>
            <a:lvl1pPr>
              <a:defRPr/>
            </a:lvl1pPr>
          </a:lstStyle>
          <a:p>
            <a:pPr>
              <a:defRPr/>
            </a:pPr>
            <a:fld id="{0D51290C-F873-4D51-88B8-5BE220868D73}" type="slidenum">
              <a:rPr lang="zh-CN" altLang="en-US"/>
              <a:pPr>
                <a:defRPr/>
              </a:pPr>
              <a:t>‹#›</a:t>
            </a:fld>
            <a:endParaRPr lang="en-US" altLang="zh-CN"/>
          </a:p>
        </p:txBody>
      </p:sp>
    </p:spTree>
    <p:extLst>
      <p:ext uri="{BB962C8B-B14F-4D97-AF65-F5344CB8AC3E}">
        <p14:creationId xmlns:p14="http://schemas.microsoft.com/office/powerpoint/2010/main" val="377503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EDAC845-3EAC-46B3-9C00-AA97B2BBB3E3}"/>
              </a:ext>
            </a:extLst>
          </p:cNvPr>
          <p:cNvSpPr>
            <a:spLocks noGrp="1" noChangeArrowheads="1"/>
          </p:cNvSpPr>
          <p:nvPr>
            <p:ph type="sldNum" sz="quarter" idx="10"/>
          </p:nvPr>
        </p:nvSpPr>
        <p:spPr>
          <a:ln/>
        </p:spPr>
        <p:txBody>
          <a:bodyPr/>
          <a:lstStyle>
            <a:lvl1pPr>
              <a:defRPr/>
            </a:lvl1pPr>
          </a:lstStyle>
          <a:p>
            <a:pPr>
              <a:defRPr/>
            </a:pPr>
            <a:fld id="{D7825680-2726-4DE1-AD4A-F1AFC4F70F1B}" type="slidenum">
              <a:rPr lang="zh-CN" altLang="en-US"/>
              <a:pPr>
                <a:defRPr/>
              </a:pPr>
              <a:t>‹#›</a:t>
            </a:fld>
            <a:endParaRPr lang="en-US" altLang="zh-CN"/>
          </a:p>
        </p:txBody>
      </p:sp>
    </p:spTree>
    <p:extLst>
      <p:ext uri="{BB962C8B-B14F-4D97-AF65-F5344CB8AC3E}">
        <p14:creationId xmlns:p14="http://schemas.microsoft.com/office/powerpoint/2010/main" val="3504242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3">
            <a:extLst>
              <a:ext uri="{FF2B5EF4-FFF2-40B4-BE49-F238E27FC236}">
                <a16:creationId xmlns:a16="http://schemas.microsoft.com/office/drawing/2014/main" id="{5B83AC5A-34B8-44F3-859F-002C3BB10F0B}"/>
              </a:ext>
            </a:extLst>
          </p:cNvPr>
          <p:cNvSpPr>
            <a:spLocks noGrp="1" noChangeArrowheads="1"/>
          </p:cNvSpPr>
          <p:nvPr>
            <p:ph type="sldNum" sz="quarter" idx="10"/>
          </p:nvPr>
        </p:nvSpPr>
        <p:spPr>
          <a:ln/>
        </p:spPr>
        <p:txBody>
          <a:bodyPr/>
          <a:lstStyle>
            <a:lvl1pPr>
              <a:defRPr/>
            </a:lvl1pPr>
          </a:lstStyle>
          <a:p>
            <a:pPr>
              <a:defRPr/>
            </a:pPr>
            <a:fld id="{578BBEA8-911D-445B-862B-02FCA6B0C3DF}" type="slidenum">
              <a:rPr lang="zh-CN" altLang="en-US"/>
              <a:pPr>
                <a:defRPr/>
              </a:pPr>
              <a:t>‹#›</a:t>
            </a:fld>
            <a:endParaRPr lang="en-US" altLang="zh-CN"/>
          </a:p>
        </p:txBody>
      </p:sp>
    </p:spTree>
    <p:extLst>
      <p:ext uri="{BB962C8B-B14F-4D97-AF65-F5344CB8AC3E}">
        <p14:creationId xmlns:p14="http://schemas.microsoft.com/office/powerpoint/2010/main" val="272341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3">
            <a:extLst>
              <a:ext uri="{FF2B5EF4-FFF2-40B4-BE49-F238E27FC236}">
                <a16:creationId xmlns:a16="http://schemas.microsoft.com/office/drawing/2014/main" id="{75192295-541C-488D-9259-7D691E9BB872}"/>
              </a:ext>
            </a:extLst>
          </p:cNvPr>
          <p:cNvSpPr>
            <a:spLocks noGrp="1" noChangeArrowheads="1"/>
          </p:cNvSpPr>
          <p:nvPr>
            <p:ph type="sldNum" sz="quarter" idx="10"/>
          </p:nvPr>
        </p:nvSpPr>
        <p:spPr>
          <a:ln/>
        </p:spPr>
        <p:txBody>
          <a:bodyPr/>
          <a:lstStyle>
            <a:lvl1pPr>
              <a:defRPr/>
            </a:lvl1pPr>
          </a:lstStyle>
          <a:p>
            <a:pPr>
              <a:defRPr/>
            </a:pPr>
            <a:fld id="{8DFF3CB8-4FF9-4DE1-A204-5A7340A921E8}" type="slidenum">
              <a:rPr lang="zh-CN" altLang="en-US"/>
              <a:pPr>
                <a:defRPr/>
              </a:pPr>
              <a:t>‹#›</a:t>
            </a:fld>
            <a:endParaRPr lang="en-US" altLang="zh-CN"/>
          </a:p>
        </p:txBody>
      </p:sp>
    </p:spTree>
    <p:extLst>
      <p:ext uri="{BB962C8B-B14F-4D97-AF65-F5344CB8AC3E}">
        <p14:creationId xmlns:p14="http://schemas.microsoft.com/office/powerpoint/2010/main" val="219902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 Target="../slides/slide3.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01C1EBC-971C-4285-8B59-3145424FED80}"/>
              </a:ext>
            </a:extLst>
          </p:cNvPr>
          <p:cNvSpPr>
            <a:spLocks noChangeArrowheads="1"/>
          </p:cNvSpPr>
          <p:nvPr/>
        </p:nvSpPr>
        <p:spPr bwMode="auto">
          <a:xfrm>
            <a:off x="323850" y="1052513"/>
            <a:ext cx="8424863" cy="73025"/>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defRPr/>
            </a:pPr>
            <a:endParaRPr lang="zh-CN" altLang="en-US" sz="2400"/>
          </a:p>
        </p:txBody>
      </p:sp>
      <p:sp>
        <p:nvSpPr>
          <p:cNvPr id="1027" name="Rectangle 3">
            <a:extLst>
              <a:ext uri="{FF2B5EF4-FFF2-40B4-BE49-F238E27FC236}">
                <a16:creationId xmlns:a16="http://schemas.microsoft.com/office/drawing/2014/main" id="{E9A333F5-879B-4959-A1E7-1B9AD127E55A}"/>
              </a:ext>
            </a:extLst>
          </p:cNvPr>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59E106EA-25DB-47D8-AA34-CDDDAEB64177}" type="slidenum">
              <a:rPr lang="zh-CN" altLang="en-US"/>
              <a:pPr>
                <a:defRPr/>
              </a:pPr>
              <a:t>‹#›</a:t>
            </a:fld>
            <a:endParaRPr lang="en-US" altLang="zh-CN"/>
          </a:p>
        </p:txBody>
      </p:sp>
      <p:sp>
        <p:nvSpPr>
          <p:cNvPr id="1028" name="未知">
            <a:hlinkClick r:id="rId17" action="ppaction://hlinksldjump"/>
            <a:extLst>
              <a:ext uri="{FF2B5EF4-FFF2-40B4-BE49-F238E27FC236}">
                <a16:creationId xmlns:a16="http://schemas.microsoft.com/office/drawing/2014/main" id="{18ECB1FF-FA08-4378-B11F-5FB4B7296848}"/>
              </a:ext>
            </a:extLst>
          </p:cNvPr>
          <p:cNvSpPr>
            <a:spLocks/>
          </p:cNvSpPr>
          <p:nvPr userDrawn="1"/>
        </p:nvSpPr>
        <p:spPr bwMode="auto">
          <a:xfrm>
            <a:off x="7696200" y="6324600"/>
            <a:ext cx="381000" cy="304800"/>
          </a:xfrm>
          <a:custGeom>
            <a:avLst/>
            <a:gdLst>
              <a:gd name="T0" fmla="*/ 2147483646 w 1968"/>
              <a:gd name="T1" fmla="*/ 0 h 1776"/>
              <a:gd name="T2" fmla="*/ 0 w 1968"/>
              <a:gd name="T3" fmla="*/ 2147483646 h 1776"/>
              <a:gd name="T4" fmla="*/ 2147483646 w 1968"/>
              <a:gd name="T5" fmla="*/ 2147483646 h 1776"/>
              <a:gd name="T6" fmla="*/ 2147483646 w 1968"/>
              <a:gd name="T7" fmla="*/ 2147483646 h 1776"/>
              <a:gd name="T8" fmla="*/ 2147483646 w 1968"/>
              <a:gd name="T9" fmla="*/ 2147483646 h 1776"/>
              <a:gd name="T10" fmla="*/ 2147483646 w 1968"/>
              <a:gd name="T11" fmla="*/ 2147483646 h 1776"/>
              <a:gd name="T12" fmla="*/ 2147483646 w 1968"/>
              <a:gd name="T13" fmla="*/ 2147483646 h 1776"/>
              <a:gd name="T14" fmla="*/ 2147483646 w 1968"/>
              <a:gd name="T15" fmla="*/ 2147483646 h 1776"/>
              <a:gd name="T16" fmla="*/ 2147483646 w 1968"/>
              <a:gd name="T17" fmla="*/ 2147483646 h 1776"/>
              <a:gd name="T18" fmla="*/ 2147483646 w 1968"/>
              <a:gd name="T19" fmla="*/ 2147483646 h 1776"/>
              <a:gd name="T20" fmla="*/ 2147483646 w 1968"/>
              <a:gd name="T21" fmla="*/ 2147483646 h 1776"/>
              <a:gd name="T22" fmla="*/ 2147483646 w 1968"/>
              <a:gd name="T23" fmla="*/ 0 h 17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68" h="1776">
                <a:moveTo>
                  <a:pt x="960" y="0"/>
                </a:moveTo>
                <a:lnTo>
                  <a:pt x="0" y="912"/>
                </a:lnTo>
                <a:lnTo>
                  <a:pt x="384" y="912"/>
                </a:lnTo>
                <a:lnTo>
                  <a:pt x="384" y="1776"/>
                </a:lnTo>
                <a:lnTo>
                  <a:pt x="768" y="1776"/>
                </a:lnTo>
                <a:lnTo>
                  <a:pt x="768" y="1008"/>
                </a:lnTo>
                <a:lnTo>
                  <a:pt x="1200" y="1008"/>
                </a:lnTo>
                <a:lnTo>
                  <a:pt x="1200" y="1776"/>
                </a:lnTo>
                <a:lnTo>
                  <a:pt x="1632" y="1776"/>
                </a:lnTo>
                <a:lnTo>
                  <a:pt x="1632" y="864"/>
                </a:lnTo>
                <a:lnTo>
                  <a:pt x="1968" y="864"/>
                </a:lnTo>
                <a:lnTo>
                  <a:pt x="960" y="0"/>
                </a:lnTo>
                <a:close/>
              </a:path>
            </a:pathLst>
          </a:custGeom>
          <a:gradFill rotWithShape="0">
            <a:gsLst>
              <a:gs pos="0">
                <a:schemeClr val="folHlink"/>
              </a:gs>
              <a:gs pos="100000">
                <a:schemeClr val="bg1"/>
              </a:gs>
            </a:gsLst>
            <a:lin ang="5400000" scaled="1"/>
          </a:gradFill>
          <a:ln w="9525" cmpd="sng">
            <a:solidFill>
              <a:schemeClr val="tx1"/>
            </a:solidFill>
            <a:round/>
            <a:headEnd/>
            <a:tailEnd/>
          </a:ln>
          <a:effectLst>
            <a:outerShdw dist="63500" dir="2212194" algn="ctr" rotWithShape="0">
              <a:schemeClr val="bg2"/>
            </a:outerShdw>
          </a:effectLst>
        </p:spPr>
        <p:txBody>
          <a:bodyPr/>
          <a:lstStyle/>
          <a:p>
            <a:endParaRPr lang="zh-CN" altLang="en-US"/>
          </a:p>
        </p:txBody>
      </p:sp>
      <p:sp>
        <p:nvSpPr>
          <p:cNvPr id="1029" name="AutoShape 5">
            <a:hlinkClick r:id="" action="ppaction://hlinkshowjump?jump=previousslide" highlightClick="1"/>
            <a:extLst>
              <a:ext uri="{FF2B5EF4-FFF2-40B4-BE49-F238E27FC236}">
                <a16:creationId xmlns:a16="http://schemas.microsoft.com/office/drawing/2014/main" id="{4814FA53-4FD9-4786-B0E9-1A4E2C5AEBFB}"/>
              </a:ext>
            </a:extLst>
          </p:cNvPr>
          <p:cNvSpPr>
            <a:spLocks noChangeArrowheads="1"/>
          </p:cNvSpPr>
          <p:nvPr userDrawn="1"/>
        </p:nvSpPr>
        <p:spPr bwMode="auto">
          <a:xfrm>
            <a:off x="7239000" y="6400800"/>
            <a:ext cx="304800" cy="228600"/>
          </a:xfrm>
          <a:prstGeom prst="actionButtonBackPrevious">
            <a:avLst/>
          </a:prstGeom>
          <a:solidFill>
            <a:schemeClr val="accent1"/>
          </a:solidFill>
          <a:ln w="9525">
            <a:solidFill>
              <a:schemeClr val="tx1"/>
            </a:solidFill>
            <a:miter lim="800000"/>
            <a:headEnd/>
            <a:tailEnd/>
          </a:ln>
        </p:spPr>
        <p:txBody>
          <a:bodyPr wrap="none" lIns="90000" tIns="46800" rIns="90000" bIns="46800" anchor="ct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
        <p:nvSpPr>
          <p:cNvPr id="1030" name="AutoShape 6">
            <a:hlinkClick r:id="" action="ppaction://hlinkshowjump?jump=nextslide" highlightClick="1"/>
            <a:extLst>
              <a:ext uri="{FF2B5EF4-FFF2-40B4-BE49-F238E27FC236}">
                <a16:creationId xmlns:a16="http://schemas.microsoft.com/office/drawing/2014/main" id="{E81D07B6-C4C8-45C8-AF99-5C71C058F768}"/>
              </a:ext>
            </a:extLst>
          </p:cNvPr>
          <p:cNvSpPr>
            <a:spLocks noChangeArrowheads="1"/>
          </p:cNvSpPr>
          <p:nvPr userDrawn="1"/>
        </p:nvSpPr>
        <p:spPr bwMode="auto">
          <a:xfrm>
            <a:off x="8229600" y="6400800"/>
            <a:ext cx="304800" cy="228600"/>
          </a:xfrm>
          <a:prstGeom prst="actionButtonForwardNext">
            <a:avLst/>
          </a:prstGeom>
          <a:solidFill>
            <a:schemeClr val="accent1"/>
          </a:solidFill>
          <a:ln w="9525">
            <a:solidFill>
              <a:schemeClr val="tx1"/>
            </a:solidFill>
            <a:miter lim="800000"/>
            <a:headEnd/>
            <a:tailEnd/>
          </a:ln>
        </p:spPr>
        <p:txBody>
          <a:bodyPr lIns="90000" tIns="46800" rIns="90000" bIns="46800" anchor="ct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anmukeyi.com/" TargetMode="External"/><Relationship Id="rId2" Type="http://schemas.openxmlformats.org/officeDocument/2006/relationships/hyperlink" Target="http://www.beijixingchen.cn"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D:/TZM/8/&#21270;&#23398;&#28165;&#27927;(&#20108;)/&#25490;&#31295;/LX05/LX05&#22270;/LX05-T32.jpg" TargetMode="External"/></Relationships>
</file>

<file path=ppt/slides/_rels/slide3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4.xml"/><Relationship Id="rId4" Type="http://schemas.openxmlformats.org/officeDocument/2006/relationships/slide" Target="slide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4.xml"/><Relationship Id="rId4" Type="http://schemas.openxmlformats.org/officeDocument/2006/relationships/slide" Target="slide13.xml"/></Relationships>
</file>

<file path=ppt/slides/_rels/slide36.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D:/TZM/8/&#21270;&#23398;&#28165;&#27927;(&#20108;)/&#25490;&#31295;/LX05/LX05&#22270;/sLX05-T30.jpg"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D:/TZM/8/&#21270;&#23398;&#28165;&#27927;(&#20108;)/&#25490;&#31295;/LX05/LX05&#22270;/LX05-T32.jpg"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D:/TZM/8/&#21270;&#23398;&#28165;&#27927;(&#20108;)/&#25490;&#31295;/LX05/LX05&#22270;/LX05-T34.jpg"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D:/TZM/8/&#21270;&#23398;&#28165;&#27927;(&#20108;)/&#25490;&#31295;/LX05/LX05&#22270;/LX05-T35.jpg"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D:/TZM/8/&#21270;&#23398;&#28165;&#27927;(&#20108;)/&#25490;&#31295;/LX05/LX05&#22270;/LX05-T36.jpg"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D:/TZM/8/&#21270;&#23398;&#28165;&#27927;(&#20108;)/&#25490;&#31295;/LX05/LX05&#22270;/LX05-T37.jpg"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a:extLst>
              <a:ext uri="{FF2B5EF4-FFF2-40B4-BE49-F238E27FC236}">
                <a16:creationId xmlns:a16="http://schemas.microsoft.com/office/drawing/2014/main" id="{F71DC1B6-3E95-4BE9-BB23-66D9CC1F668B}"/>
              </a:ext>
            </a:extLst>
          </p:cNvPr>
          <p:cNvSpPr>
            <a:spLocks noGrp="1"/>
          </p:cNvSpPr>
          <p:nvPr>
            <p:ph type="title"/>
          </p:nvPr>
        </p:nvSpPr>
        <p:spPr bwMode="auto">
          <a:xfrm>
            <a:off x="468313"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CN" altLang="en-US" b="1"/>
              <a:t>济南三木科仪检测技术有限公司</a:t>
            </a:r>
          </a:p>
        </p:txBody>
      </p:sp>
      <p:sp>
        <p:nvSpPr>
          <p:cNvPr id="4099" name="灯片编号占位符 3">
            <a:extLst>
              <a:ext uri="{FF2B5EF4-FFF2-40B4-BE49-F238E27FC236}">
                <a16:creationId xmlns:a16="http://schemas.microsoft.com/office/drawing/2014/main" id="{386E890A-06B9-4ED3-98CD-EF8F395CCCA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61AAAEC7-CF17-449A-8A15-D795BB98B5BE}" type="slidenum">
              <a:rPr lang="zh-CN" altLang="en-US" smtClean="0"/>
              <a:pPr/>
              <a:t>1</a:t>
            </a:fld>
            <a:endParaRPr lang="en-US" altLang="zh-CN"/>
          </a:p>
        </p:txBody>
      </p:sp>
      <p:sp>
        <p:nvSpPr>
          <p:cNvPr id="5" name="Text Box 2">
            <a:extLst>
              <a:ext uri="{FF2B5EF4-FFF2-40B4-BE49-F238E27FC236}">
                <a16:creationId xmlns:a16="http://schemas.microsoft.com/office/drawing/2014/main" id="{BE84D897-2DDB-46A7-92AA-452EA6181735}"/>
              </a:ext>
            </a:extLst>
          </p:cNvPr>
          <p:cNvSpPr txBox="1">
            <a:spLocks noChangeArrowheads="1"/>
          </p:cNvSpPr>
          <p:nvPr/>
        </p:nvSpPr>
        <p:spPr bwMode="auto">
          <a:xfrm>
            <a:off x="762000" y="1611313"/>
            <a:ext cx="7543800" cy="4124325"/>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zh-CN" altLang="en-US" sz="4800" b="1" dirty="0">
                <a:solidFill>
                  <a:schemeClr val="hlink"/>
                </a:solidFill>
                <a:effectLst>
                  <a:outerShdw blurRad="38100" dist="38100" dir="2700000" algn="tl">
                    <a:srgbClr val="C0C0C0"/>
                  </a:outerShdw>
                </a:effectLst>
                <a:latin typeface="华文中宋" pitchFamily="2" charset="-122"/>
                <a:ea typeface="华文中宋" pitchFamily="2" charset="-122"/>
                <a:hlinkClick r:id="rId2"/>
              </a:rPr>
              <a:t>三木科仪超声波探伤仪</a:t>
            </a:r>
            <a:endParaRPr lang="zh-CN" altLang="en-US" sz="4800" b="1" dirty="0">
              <a:solidFill>
                <a:schemeClr val="hlink"/>
              </a:solidFill>
              <a:effectLst>
                <a:outerShdw blurRad="38100" dist="38100" dir="2700000" algn="tl">
                  <a:srgbClr val="C0C0C0"/>
                </a:outerShdw>
              </a:effectLst>
              <a:latin typeface="华文中宋" pitchFamily="2" charset="-122"/>
              <a:ea typeface="华文中宋" pitchFamily="2" charset="-122"/>
            </a:endParaRPr>
          </a:p>
          <a:p>
            <a:pPr algn="ctr" eaLnBrk="1" hangingPunct="1">
              <a:spcBef>
                <a:spcPct val="50000"/>
              </a:spcBef>
              <a:defRPr/>
            </a:pPr>
            <a:r>
              <a:rPr lang="zh-CN" altLang="en-US" sz="4800" b="1" dirty="0">
                <a:solidFill>
                  <a:schemeClr val="hlink"/>
                </a:solidFill>
                <a:effectLst>
                  <a:outerShdw blurRad="38100" dist="38100" dir="2700000" algn="tl">
                    <a:srgbClr val="C0C0C0"/>
                  </a:outerShdw>
                </a:effectLst>
                <a:latin typeface="华文中宋" pitchFamily="2" charset="-122"/>
                <a:ea typeface="华文中宋" pitchFamily="2" charset="-122"/>
              </a:rPr>
              <a:t>操作培训</a:t>
            </a:r>
          </a:p>
          <a:p>
            <a:pPr algn="ctr" eaLnBrk="1" hangingPunct="1">
              <a:spcBef>
                <a:spcPct val="50000"/>
              </a:spcBef>
              <a:defRPr/>
            </a:pPr>
            <a:r>
              <a:rPr lang="zh-CN" altLang="en-US" sz="2800" b="1" dirty="0">
                <a:solidFill>
                  <a:schemeClr val="hlink"/>
                </a:solidFill>
                <a:effectLst>
                  <a:outerShdw blurRad="38100" dist="38100" dir="2700000" algn="tl">
                    <a:srgbClr val="C0C0C0"/>
                  </a:outerShdw>
                </a:effectLst>
                <a:latin typeface="华文中宋" pitchFamily="2" charset="-122"/>
                <a:ea typeface="华文中宋" pitchFamily="2" charset="-122"/>
              </a:rPr>
              <a:t>（适合人员：销售、经销商、初级工程师）</a:t>
            </a:r>
            <a:endParaRPr lang="en-US" altLang="zh-CN" sz="2800" b="1" dirty="0">
              <a:solidFill>
                <a:schemeClr val="hlink"/>
              </a:solidFill>
              <a:effectLst>
                <a:outerShdw blurRad="38100" dist="38100" dir="2700000" algn="tl">
                  <a:srgbClr val="C0C0C0"/>
                </a:outerShdw>
              </a:effectLst>
              <a:latin typeface="华文中宋" pitchFamily="2" charset="-122"/>
              <a:ea typeface="华文中宋" pitchFamily="2" charset="-122"/>
            </a:endParaRPr>
          </a:p>
          <a:p>
            <a:pPr algn="ctr" eaLnBrk="1" hangingPunct="1">
              <a:spcBef>
                <a:spcPct val="50000"/>
              </a:spcBef>
              <a:defRPr/>
            </a:pPr>
            <a:r>
              <a:rPr lang="en-US" altLang="zh-CN" sz="2800" b="1" dirty="0">
                <a:solidFill>
                  <a:schemeClr val="hlink"/>
                </a:solidFill>
                <a:effectLst>
                  <a:outerShdw blurRad="38100" dist="38100" dir="2700000" algn="tl">
                    <a:srgbClr val="C0C0C0"/>
                  </a:outerShdw>
                </a:effectLst>
                <a:latin typeface="华文中宋" pitchFamily="2" charset="-122"/>
                <a:ea typeface="华文中宋" pitchFamily="2" charset="-122"/>
              </a:rPr>
              <a:t>24</a:t>
            </a:r>
            <a:r>
              <a:rPr lang="zh-CN" altLang="en-US" sz="2800" b="1" dirty="0">
                <a:solidFill>
                  <a:schemeClr val="hlink"/>
                </a:solidFill>
                <a:effectLst>
                  <a:outerShdw blurRad="38100" dist="38100" dir="2700000" algn="tl">
                    <a:srgbClr val="C0C0C0"/>
                  </a:outerShdw>
                </a:effectLst>
                <a:latin typeface="华文中宋" pitchFamily="2" charset="-122"/>
                <a:ea typeface="华文中宋" pitchFamily="2" charset="-122"/>
              </a:rPr>
              <a:t>小时技术支持：</a:t>
            </a:r>
            <a:r>
              <a:rPr lang="en-US" altLang="zh-CN" sz="2800" b="1" dirty="0">
                <a:solidFill>
                  <a:schemeClr val="hlink"/>
                </a:solidFill>
                <a:effectLst>
                  <a:outerShdw blurRad="38100" dist="38100" dir="2700000" algn="tl">
                    <a:srgbClr val="C0C0C0"/>
                  </a:outerShdw>
                </a:effectLst>
                <a:latin typeface="华文中宋" pitchFamily="2" charset="-122"/>
                <a:ea typeface="华文中宋" pitchFamily="2" charset="-122"/>
              </a:rPr>
              <a:t>13864158003</a:t>
            </a:r>
          </a:p>
          <a:p>
            <a:pPr algn="ctr" eaLnBrk="1" hangingPunct="1">
              <a:spcBef>
                <a:spcPct val="50000"/>
              </a:spcBef>
              <a:defRPr/>
            </a:pPr>
            <a:r>
              <a:rPr lang="zh-CN" altLang="en-US" sz="2800" b="1" dirty="0">
                <a:solidFill>
                  <a:schemeClr val="hlink"/>
                </a:solidFill>
                <a:effectLst>
                  <a:outerShdw blurRad="38100" dist="38100" dir="2700000" algn="tl">
                    <a:srgbClr val="C0C0C0"/>
                  </a:outerShdw>
                </a:effectLst>
                <a:latin typeface="华文中宋" pitchFamily="2" charset="-122"/>
                <a:ea typeface="华文中宋" pitchFamily="2" charset="-122"/>
              </a:rPr>
              <a:t>  官方网站：</a:t>
            </a:r>
            <a:r>
              <a:rPr lang="en-US" altLang="zh-CN" sz="2800" b="1" dirty="0">
                <a:solidFill>
                  <a:schemeClr val="hlink"/>
                </a:solidFill>
                <a:effectLst>
                  <a:outerShdw blurRad="38100" dist="38100" dir="2700000" algn="tl">
                    <a:srgbClr val="C0C0C0"/>
                  </a:outerShdw>
                </a:effectLst>
                <a:latin typeface="华文中宋" pitchFamily="2" charset="-122"/>
                <a:ea typeface="华文中宋" pitchFamily="2" charset="-122"/>
                <a:hlinkClick r:id="rId3"/>
              </a:rPr>
              <a:t>www.sanmukeyi.com</a:t>
            </a:r>
            <a:r>
              <a:rPr lang="en-US" altLang="zh-CN" sz="2800" b="1" dirty="0">
                <a:solidFill>
                  <a:schemeClr val="hlink"/>
                </a:solidFill>
                <a:effectLst>
                  <a:outerShdw blurRad="38100" dist="38100" dir="2700000" algn="tl">
                    <a:srgbClr val="C0C0C0"/>
                  </a:outerShdw>
                </a:effectLst>
                <a:latin typeface="华文中宋" pitchFamily="2" charset="-122"/>
                <a:ea typeface="华文中宋" pitchFamily="2" charset="-122"/>
              </a:rPr>
              <a:t> </a:t>
            </a:r>
            <a:r>
              <a:rPr lang="zh-CN" altLang="en-US" sz="2800" b="1" dirty="0">
                <a:solidFill>
                  <a:schemeClr val="hlink"/>
                </a:solidFill>
                <a:effectLst>
                  <a:outerShdw blurRad="38100" dist="38100" dir="2700000" algn="tl">
                    <a:srgbClr val="C0C0C0"/>
                  </a:outerShdw>
                </a:effectLst>
                <a:latin typeface="华文中宋" pitchFamily="2" charset="-122"/>
                <a:ea typeface="华文中宋" pitchFamily="2" charset="-122"/>
              </a:rPr>
              <a:t>              </a:t>
            </a:r>
            <a:endParaRPr lang="zh-CN" altLang="en-US" sz="2800" b="1" dirty="0">
              <a:solidFill>
                <a:schemeClr val="folHlink"/>
              </a:solidFill>
              <a:effectLst>
                <a:outerShdw blurRad="38100" dist="38100" dir="2700000" algn="tl">
                  <a:srgbClr val="C0C0C0"/>
                </a:outerShdw>
              </a:effectLst>
              <a:latin typeface="华文中宋" pitchFamily="2" charset="-122"/>
              <a:ea typeface="华文中宋" pitchFamily="2" charset="-122"/>
            </a:endParaRPr>
          </a:p>
          <a:p>
            <a:pPr algn="ctr" eaLnBrk="1" hangingPunct="1">
              <a:lnSpc>
                <a:spcPct val="30000"/>
              </a:lnSpc>
              <a:spcBef>
                <a:spcPct val="50000"/>
              </a:spcBef>
              <a:defRPr/>
            </a:pPr>
            <a:endParaRPr lang="zh-CN" altLang="en-US" sz="2000" b="1" dirty="0">
              <a:solidFill>
                <a:schemeClr val="folHlink"/>
              </a:solidFill>
              <a:effectLst>
                <a:outerShdw blurRad="38100" dist="38100" dir="2700000" algn="tl">
                  <a:srgbClr val="C0C0C0"/>
                </a:outerShdw>
              </a:effectLst>
              <a:latin typeface="仿宋_GB2312" pitchFamily="1" charset="-122"/>
              <a:ea typeface="仿宋_GB2312" pitchFamily="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1">
            <a:extLst>
              <a:ext uri="{FF2B5EF4-FFF2-40B4-BE49-F238E27FC236}">
                <a16:creationId xmlns:a16="http://schemas.microsoft.com/office/drawing/2014/main" id="{7E7D55FF-C7C1-4429-9DD3-3F416127FC1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0FFCAEAD-5648-40D9-A582-3D62C955BEE3}" type="slidenum">
              <a:rPr lang="zh-CN" altLang="en-US" smtClean="0"/>
              <a:pPr/>
              <a:t>10</a:t>
            </a:fld>
            <a:endParaRPr lang="en-US" altLang="zh-CN"/>
          </a:p>
        </p:txBody>
      </p:sp>
      <p:sp>
        <p:nvSpPr>
          <p:cNvPr id="10242" name="Rectangle 2">
            <a:extLst>
              <a:ext uri="{FF2B5EF4-FFF2-40B4-BE49-F238E27FC236}">
                <a16:creationId xmlns:a16="http://schemas.microsoft.com/office/drawing/2014/main" id="{BAE1E740-6D13-40E2-81EB-5F63A78EF3D5}"/>
              </a:ext>
            </a:extLst>
          </p:cNvPr>
          <p:cNvSpPr>
            <a:spLocks noChangeArrowheads="1"/>
          </p:cNvSpPr>
          <p:nvPr/>
        </p:nvSpPr>
        <p:spPr bwMode="auto">
          <a:xfrm>
            <a:off x="1331913" y="368300"/>
            <a:ext cx="4249737" cy="641350"/>
          </a:xfrm>
          <a:prstGeom prst="rect">
            <a:avLst/>
          </a:prstGeom>
          <a:noFill/>
          <a:ln w="9525">
            <a:noFill/>
            <a:miter lim="800000"/>
            <a:headEnd/>
            <a:tailEnd/>
          </a:ln>
          <a:effectLst/>
        </p:spPr>
        <p:txBody>
          <a:bodyPr wrap="none" lIns="90000" tIns="46800" rIns="90000" bIns="46800">
            <a:spAutoFit/>
          </a:bodyPr>
          <a:lstStyle/>
          <a:p>
            <a:pPr eaLnBrk="1" hangingPunct="1">
              <a:defRPr/>
            </a:pPr>
            <a:r>
              <a:rPr lang="en-US" altLang="zh-CN" sz="3600" b="1">
                <a:solidFill>
                  <a:schemeClr val="hlink"/>
                </a:solidFill>
                <a:effectLst>
                  <a:outerShdw blurRad="38100" dist="38100" dir="2700000" algn="tl">
                    <a:srgbClr val="C0C0C0"/>
                  </a:outerShdw>
                </a:effectLst>
              </a:rPr>
              <a:t>2.1 </a:t>
            </a:r>
            <a:r>
              <a:rPr lang="zh-CN" altLang="en-US" sz="3600" b="1">
                <a:solidFill>
                  <a:schemeClr val="hlink"/>
                </a:solidFill>
              </a:rPr>
              <a:t>探伤仪应用行业</a:t>
            </a:r>
          </a:p>
        </p:txBody>
      </p:sp>
      <p:graphicFrame>
        <p:nvGraphicFramePr>
          <p:cNvPr id="10243" name="Group 3">
            <a:extLst>
              <a:ext uri="{FF2B5EF4-FFF2-40B4-BE49-F238E27FC236}">
                <a16:creationId xmlns:a16="http://schemas.microsoft.com/office/drawing/2014/main" id="{F7B10223-5D87-4599-8B44-2C02E037BFD6}"/>
              </a:ext>
            </a:extLst>
          </p:cNvPr>
          <p:cNvGraphicFramePr>
            <a:graphicFrameLocks noGrp="1"/>
          </p:cNvGraphicFramePr>
          <p:nvPr/>
        </p:nvGraphicFramePr>
        <p:xfrm>
          <a:off x="973138" y="1603375"/>
          <a:ext cx="7847012" cy="4724398"/>
        </p:xfrm>
        <a:graphic>
          <a:graphicData uri="http://schemas.openxmlformats.org/drawingml/2006/table">
            <a:tbl>
              <a:tblPr/>
              <a:tblGrid>
                <a:gridCol w="846137">
                  <a:extLst>
                    <a:ext uri="{9D8B030D-6E8A-4147-A177-3AD203B41FA5}">
                      <a16:colId xmlns:a16="http://schemas.microsoft.com/office/drawing/2014/main" val="20000"/>
                    </a:ext>
                  </a:extLst>
                </a:gridCol>
                <a:gridCol w="1846263">
                  <a:extLst>
                    <a:ext uri="{9D8B030D-6E8A-4147-A177-3AD203B41FA5}">
                      <a16:colId xmlns:a16="http://schemas.microsoft.com/office/drawing/2014/main" val="20001"/>
                    </a:ext>
                  </a:extLst>
                </a:gridCol>
                <a:gridCol w="5154612">
                  <a:extLst>
                    <a:ext uri="{9D8B030D-6E8A-4147-A177-3AD203B41FA5}">
                      <a16:colId xmlns:a16="http://schemas.microsoft.com/office/drawing/2014/main" val="20002"/>
                    </a:ext>
                  </a:extLst>
                </a:gridCol>
              </a:tblGrid>
              <a:tr h="398473">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2"/>
                          </a:solidFill>
                          <a:effectLst/>
                          <a:latin typeface="华文中宋" panose="02010600040101010101" pitchFamily="2" charset="-122"/>
                          <a:ea typeface="华文中宋" panose="02010600040101010101" pitchFamily="2" charset="-122"/>
                        </a:rPr>
                        <a:t>编号</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2"/>
                          </a:solidFill>
                          <a:effectLst/>
                          <a:latin typeface="华文中宋" panose="02010600040101010101" pitchFamily="2" charset="-122"/>
                          <a:ea typeface="华文中宋" panose="02010600040101010101" pitchFamily="2" charset="-122"/>
                        </a:rPr>
                        <a:t>行业</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a:ln>
                          <a:noFill/>
                        </a:ln>
                        <a:solidFill>
                          <a:schemeClr val="tx2"/>
                        </a:solidFill>
                        <a:effectLst/>
                        <a:latin typeface="华文中宋" panose="02010600040101010101" pitchFamily="2" charset="-122"/>
                        <a:ea typeface="华文中宋" panose="02010600040101010101" pitchFamily="2" charset="-122"/>
                      </a:endParaRP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8473">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2"/>
                          </a:solidFill>
                          <a:effectLst/>
                          <a:latin typeface="华文中宋" panose="02010600040101010101" pitchFamily="2" charset="-122"/>
                          <a:ea typeface="华文中宋" panose="02010600040101010101" pitchFamily="2" charset="-122"/>
                        </a:rPr>
                        <a:t>1</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2"/>
                          </a:solidFill>
                          <a:effectLst/>
                          <a:latin typeface="华文中宋" panose="02010600040101010101" pitchFamily="2" charset="-122"/>
                          <a:ea typeface="华文中宋" panose="02010600040101010101" pitchFamily="2" charset="-122"/>
                        </a:rPr>
                        <a:t>锅炉压力容器</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2"/>
                          </a:solidFill>
                          <a:effectLst/>
                          <a:latin typeface="华文中宋" panose="02010600040101010101" pitchFamily="2" charset="-122"/>
                          <a:ea typeface="华文中宋" panose="02010600040101010101" pitchFamily="2" charset="-122"/>
                        </a:rPr>
                        <a:t>锅检所、锅炉压力容器协会、锅炉厂</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841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hlink"/>
                          </a:solidFill>
                          <a:effectLst/>
                          <a:latin typeface="华文中宋" panose="02010600040101010101" pitchFamily="2" charset="-122"/>
                          <a:ea typeface="华文中宋" panose="02010600040101010101" pitchFamily="2" charset="-122"/>
                        </a:rPr>
                        <a:t>2</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hlink"/>
                          </a:solidFill>
                          <a:effectLst/>
                          <a:latin typeface="华文中宋" panose="02010600040101010101" pitchFamily="2" charset="-122"/>
                          <a:ea typeface="华文中宋" panose="02010600040101010101" pitchFamily="2" charset="-122"/>
                        </a:rPr>
                        <a:t>钢结构</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a:ln>
                          <a:noFill/>
                        </a:ln>
                        <a:solidFill>
                          <a:schemeClr val="hlink"/>
                        </a:solidFill>
                        <a:effectLst/>
                        <a:latin typeface="华文中宋" panose="02010600040101010101" pitchFamily="2" charset="-122"/>
                        <a:ea typeface="华文中宋" panose="02010600040101010101" pitchFamily="2" charset="-122"/>
                      </a:endParaRP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2"/>
                  </a:ext>
                </a:extLst>
              </a:tr>
              <a:tr h="398473">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hlink"/>
                          </a:solidFill>
                          <a:effectLst/>
                          <a:latin typeface="华文中宋" panose="02010600040101010101" pitchFamily="2" charset="-122"/>
                          <a:ea typeface="华文中宋" panose="02010600040101010101" pitchFamily="2" charset="-122"/>
                        </a:rPr>
                        <a:t>3</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hlink"/>
                          </a:solidFill>
                          <a:effectLst/>
                          <a:latin typeface="华文中宋" panose="02010600040101010101" pitchFamily="2" charset="-122"/>
                          <a:ea typeface="华文中宋" panose="02010600040101010101" pitchFamily="2" charset="-122"/>
                        </a:rPr>
                        <a:t>建筑</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solid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a:ln>
                          <a:noFill/>
                        </a:ln>
                        <a:solidFill>
                          <a:schemeClr val="hlink"/>
                        </a:solidFill>
                        <a:effectLst/>
                        <a:latin typeface="华文中宋" panose="02010600040101010101" pitchFamily="2" charset="-122"/>
                        <a:ea typeface="华文中宋" panose="02010600040101010101" pitchFamily="2" charset="-122"/>
                      </a:endParaRP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3"/>
                  </a:ext>
                </a:extLst>
              </a:tr>
              <a:tr h="398473">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2"/>
                          </a:solidFill>
                          <a:effectLst/>
                          <a:latin typeface="华文中宋" panose="02010600040101010101" pitchFamily="2" charset="-122"/>
                          <a:ea typeface="华文中宋" panose="02010600040101010101" pitchFamily="2" charset="-122"/>
                        </a:rPr>
                        <a:t>4</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2"/>
                          </a:solidFill>
                          <a:effectLst/>
                          <a:latin typeface="华文中宋" panose="02010600040101010101" pitchFamily="2" charset="-122"/>
                          <a:ea typeface="华文中宋" panose="02010600040101010101" pitchFamily="2" charset="-122"/>
                        </a:rPr>
                        <a:t>电力</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2"/>
                          </a:solidFill>
                          <a:effectLst/>
                          <a:latin typeface="华文中宋" panose="02010600040101010101" pitchFamily="2" charset="-122"/>
                          <a:ea typeface="华文中宋" panose="02010600040101010101" pitchFamily="2" charset="-122"/>
                        </a:rPr>
                        <a:t>电厂、电科院、电建公司</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8473">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2"/>
                          </a:solidFill>
                          <a:effectLst/>
                          <a:latin typeface="华文中宋" panose="02010600040101010101" pitchFamily="2" charset="-122"/>
                          <a:ea typeface="华文中宋" panose="02010600040101010101" pitchFamily="2" charset="-122"/>
                        </a:rPr>
                        <a:t>5</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2"/>
                          </a:solidFill>
                          <a:effectLst/>
                          <a:latin typeface="华文中宋" panose="02010600040101010101" pitchFamily="2" charset="-122"/>
                          <a:ea typeface="华文中宋" panose="02010600040101010101" pitchFamily="2" charset="-122"/>
                        </a:rPr>
                        <a:t>石油化工</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2"/>
                          </a:solidFill>
                          <a:effectLst/>
                          <a:latin typeface="华文中宋" panose="02010600040101010101" pitchFamily="2" charset="-122"/>
                          <a:ea typeface="华文中宋" panose="02010600040101010101" pitchFamily="2" charset="-122"/>
                        </a:rPr>
                        <a:t>石油化工协会、石油化工厂、石化公司</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8473">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2"/>
                          </a:solidFill>
                          <a:effectLst/>
                          <a:latin typeface="华文中宋" panose="02010600040101010101" pitchFamily="2" charset="-122"/>
                          <a:ea typeface="华文中宋" panose="02010600040101010101" pitchFamily="2" charset="-122"/>
                        </a:rPr>
                        <a:t>6</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2"/>
                          </a:solidFill>
                          <a:effectLst/>
                          <a:latin typeface="华文中宋" panose="02010600040101010101" pitchFamily="2" charset="-122"/>
                          <a:ea typeface="华文中宋" panose="02010600040101010101" pitchFamily="2" charset="-122"/>
                        </a:rPr>
                        <a:t>钢铁、治金</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2"/>
                          </a:solidFill>
                          <a:effectLst/>
                          <a:latin typeface="华文中宋" panose="02010600040101010101" pitchFamily="2" charset="-122"/>
                          <a:ea typeface="华文中宋" panose="02010600040101010101" pitchFamily="2" charset="-122"/>
                        </a:rPr>
                        <a:t>钢厂</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4986">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2"/>
                          </a:solidFill>
                          <a:effectLst/>
                          <a:latin typeface="华文中宋" panose="02010600040101010101" pitchFamily="2" charset="-122"/>
                          <a:ea typeface="华文中宋" panose="02010600040101010101" pitchFamily="2" charset="-122"/>
                        </a:rPr>
                        <a:t>7</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2"/>
                          </a:solidFill>
                          <a:effectLst/>
                          <a:latin typeface="华文中宋" panose="02010600040101010101" pitchFamily="2" charset="-122"/>
                          <a:ea typeface="华文中宋" panose="02010600040101010101" pitchFamily="2" charset="-122"/>
                        </a:rPr>
                        <a:t>管道</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2"/>
                          </a:solidFill>
                          <a:effectLst/>
                          <a:latin typeface="华文中宋" panose="02010600040101010101" pitchFamily="2" charset="-122"/>
                          <a:ea typeface="华文中宋" panose="02010600040101010101" pitchFamily="2" charset="-122"/>
                        </a:rPr>
                        <a:t>管道公司、化工、橡塑</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8410">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2"/>
                          </a:solidFill>
                          <a:effectLst/>
                          <a:latin typeface="华文中宋" panose="02010600040101010101" pitchFamily="2" charset="-122"/>
                          <a:ea typeface="华文中宋" panose="02010600040101010101" pitchFamily="2" charset="-122"/>
                        </a:rPr>
                        <a:t>8</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2"/>
                          </a:solidFill>
                          <a:effectLst/>
                          <a:latin typeface="华文中宋" panose="02010600040101010101" pitchFamily="2" charset="-122"/>
                          <a:ea typeface="华文中宋" panose="02010600040101010101" pitchFamily="2" charset="-122"/>
                        </a:rPr>
                        <a:t>航天、军工</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2"/>
                          </a:solidFill>
                          <a:effectLst/>
                          <a:latin typeface="华文中宋" panose="02010600040101010101" pitchFamily="2" charset="-122"/>
                          <a:ea typeface="华文中宋" panose="02010600040101010101" pitchFamily="2" charset="-122"/>
                        </a:rPr>
                        <a:t>北京航天</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8473">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2"/>
                          </a:solidFill>
                          <a:effectLst/>
                          <a:latin typeface="华文中宋" panose="02010600040101010101" pitchFamily="2" charset="-122"/>
                          <a:ea typeface="华文中宋" panose="02010600040101010101" pitchFamily="2" charset="-122"/>
                        </a:rPr>
                        <a:t>9</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2"/>
                          </a:solidFill>
                          <a:effectLst/>
                          <a:latin typeface="华文中宋" panose="02010600040101010101" pitchFamily="2" charset="-122"/>
                          <a:ea typeface="华文中宋" panose="02010600040101010101" pitchFamily="2" charset="-122"/>
                        </a:rPr>
                        <a:t>铁道、火车</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2"/>
                          </a:solidFill>
                          <a:effectLst/>
                          <a:latin typeface="华文中宋" panose="02010600040101010101" pitchFamily="2" charset="-122"/>
                          <a:ea typeface="华文中宋" panose="02010600040101010101" pitchFamily="2" charset="-122"/>
                        </a:rPr>
                        <a:t>机务段</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703281">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2"/>
                          </a:solidFill>
                          <a:effectLst/>
                          <a:latin typeface="华文中宋" panose="02010600040101010101" pitchFamily="2" charset="-122"/>
                          <a:ea typeface="华文中宋" panose="02010600040101010101" pitchFamily="2" charset="-122"/>
                        </a:rPr>
                        <a:t>10</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2"/>
                          </a:solidFill>
                          <a:effectLst/>
                          <a:latin typeface="华文中宋" panose="02010600040101010101" pitchFamily="2" charset="-122"/>
                          <a:ea typeface="华文中宋" panose="02010600040101010101" pitchFamily="2" charset="-122"/>
                        </a:rPr>
                        <a:t>机械、汽车、摩托车</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2"/>
                          </a:solidFill>
                          <a:effectLst/>
                          <a:latin typeface="华文中宋" panose="02010600040101010101" pitchFamily="2" charset="-122"/>
                          <a:ea typeface="华文中宋" panose="02010600040101010101" pitchFamily="2" charset="-122"/>
                        </a:rPr>
                        <a:t>汽车、摩托车厂、机械厂、机床厂、冶建院</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pic>
        <p:nvPicPr>
          <p:cNvPr id="13366" name="Picture 55" descr="gif155">
            <a:extLst>
              <a:ext uri="{FF2B5EF4-FFF2-40B4-BE49-F238E27FC236}">
                <a16:creationId xmlns:a16="http://schemas.microsoft.com/office/drawing/2014/main" id="{6EE5312E-F4EE-430A-9D45-D04476BE4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300" y="2462213"/>
            <a:ext cx="2873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7" name="Picture 56" descr="gif155">
            <a:extLst>
              <a:ext uri="{FF2B5EF4-FFF2-40B4-BE49-F238E27FC236}">
                <a16:creationId xmlns:a16="http://schemas.microsoft.com/office/drawing/2014/main" id="{A9157AE9-B734-497F-B09E-823CA4C9F0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2854325"/>
            <a:ext cx="2873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3">
            <a:extLst>
              <a:ext uri="{FF2B5EF4-FFF2-40B4-BE49-F238E27FC236}">
                <a16:creationId xmlns:a16="http://schemas.microsoft.com/office/drawing/2014/main" id="{E3228901-00ED-4DCF-80FF-86B23A8DEC1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C053381A-98E2-4DF2-882C-490B7FDDEEEF}" type="slidenum">
              <a:rPr lang="zh-CN" altLang="en-US" smtClean="0"/>
              <a:pPr/>
              <a:t>11</a:t>
            </a:fld>
            <a:endParaRPr lang="en-US" altLang="zh-CN"/>
          </a:p>
        </p:txBody>
      </p:sp>
      <p:grpSp>
        <p:nvGrpSpPr>
          <p:cNvPr id="14339" name="Group 2">
            <a:extLst>
              <a:ext uri="{FF2B5EF4-FFF2-40B4-BE49-F238E27FC236}">
                <a16:creationId xmlns:a16="http://schemas.microsoft.com/office/drawing/2014/main" id="{9E0E9775-5247-4698-B06E-6139BF7B6EFF}"/>
              </a:ext>
            </a:extLst>
          </p:cNvPr>
          <p:cNvGrpSpPr>
            <a:grpSpLocks noChangeAspect="1"/>
          </p:cNvGrpSpPr>
          <p:nvPr/>
        </p:nvGrpSpPr>
        <p:grpSpPr bwMode="auto">
          <a:xfrm>
            <a:off x="755650" y="1844675"/>
            <a:ext cx="7635875" cy="2841625"/>
            <a:chOff x="0" y="0"/>
            <a:chExt cx="11167" cy="4958"/>
          </a:xfrm>
        </p:grpSpPr>
        <p:sp>
          <p:nvSpPr>
            <p:cNvPr id="14342" name="AutoShape 3">
              <a:extLst>
                <a:ext uri="{FF2B5EF4-FFF2-40B4-BE49-F238E27FC236}">
                  <a16:creationId xmlns:a16="http://schemas.microsoft.com/office/drawing/2014/main" id="{981DDA64-6DDB-4504-92D7-F268427B8469}"/>
                </a:ext>
              </a:extLst>
            </p:cNvPr>
            <p:cNvSpPr>
              <a:spLocks noChangeAspect="1" noChangeArrowheads="1" noTextEdit="1"/>
            </p:cNvSpPr>
            <p:nvPr/>
          </p:nvSpPr>
          <p:spPr bwMode="auto">
            <a:xfrm>
              <a:off x="0" y="0"/>
              <a:ext cx="11167" cy="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14343" name="Picture 4">
              <a:extLst>
                <a:ext uri="{FF2B5EF4-FFF2-40B4-BE49-F238E27FC236}">
                  <a16:creationId xmlns:a16="http://schemas.microsoft.com/office/drawing/2014/main" id="{782ACBFB-0B28-4DFB-9F17-A657FBCEF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17" cy="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5">
              <a:extLst>
                <a:ext uri="{FF2B5EF4-FFF2-40B4-BE49-F238E27FC236}">
                  <a16:creationId xmlns:a16="http://schemas.microsoft.com/office/drawing/2014/main" id="{37591E74-055B-4D5D-BA52-75A2927FB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 y="65"/>
              <a:ext cx="2712" cy="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6">
              <a:extLst>
                <a:ext uri="{FF2B5EF4-FFF2-40B4-BE49-F238E27FC236}">
                  <a16:creationId xmlns:a16="http://schemas.microsoft.com/office/drawing/2014/main" id="{8F0A831F-F0A0-4476-9C1B-E020FA5B17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5" y="65"/>
              <a:ext cx="2712" cy="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7">
              <a:extLst>
                <a:ext uri="{FF2B5EF4-FFF2-40B4-BE49-F238E27FC236}">
                  <a16:creationId xmlns:a16="http://schemas.microsoft.com/office/drawing/2014/main" id="{E9BE7F52-5FF9-4AEE-9A42-09CF9F9565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85"/>
              <a:ext cx="2717" cy="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8">
              <a:extLst>
                <a:ext uri="{FF2B5EF4-FFF2-40B4-BE49-F238E27FC236}">
                  <a16:creationId xmlns:a16="http://schemas.microsoft.com/office/drawing/2014/main" id="{A8AD7D53-3AB9-4059-8D29-DB03D16CC4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5" y="2785"/>
              <a:ext cx="2717" cy="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9">
              <a:extLst>
                <a:ext uri="{FF2B5EF4-FFF2-40B4-BE49-F238E27FC236}">
                  <a16:creationId xmlns:a16="http://schemas.microsoft.com/office/drawing/2014/main" id="{65A538FB-71A5-41D4-96EE-67B7B2C5FF0C}"/>
                </a:ext>
              </a:extLst>
            </p:cNvPr>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821" y="2785"/>
              <a:ext cx="2745" cy="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0">
              <a:extLst>
                <a:ext uri="{FF2B5EF4-FFF2-40B4-BE49-F238E27FC236}">
                  <a16:creationId xmlns:a16="http://schemas.microsoft.com/office/drawing/2014/main" id="{97DB28DB-6E22-4197-A532-BFE12AA5071B}"/>
                </a:ext>
              </a:extLst>
            </p:cNvPr>
            <p:cNvPicPr>
              <a:picLocks noChangeAspect="1" noChangeArrowheads="1"/>
            </p:cNvPicPr>
            <p:nvPr/>
          </p:nvPicPr>
          <p:blipFill>
            <a:blip r:embed="rId8">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635" y="65"/>
              <a:ext cx="2835" cy="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1">
              <a:extLst>
                <a:ext uri="{FF2B5EF4-FFF2-40B4-BE49-F238E27FC236}">
                  <a16:creationId xmlns:a16="http://schemas.microsoft.com/office/drawing/2014/main" id="{F38B1610-B239-4D16-BF20-54C5AF2C5AAA}"/>
                </a:ext>
              </a:extLst>
            </p:cNvPr>
            <p:cNvPicPr>
              <a:picLocks noChangeAspect="1" noChangeArrowheads="1"/>
            </p:cNvPicPr>
            <p:nvPr/>
          </p:nvPicPr>
          <p:blipFill>
            <a:blip r:embed="rId9">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455" y="2785"/>
              <a:ext cx="2677" cy="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0" name="Rectangle 12">
            <a:extLst>
              <a:ext uri="{FF2B5EF4-FFF2-40B4-BE49-F238E27FC236}">
                <a16:creationId xmlns:a16="http://schemas.microsoft.com/office/drawing/2014/main" id="{8387D6D1-60BB-4126-BE75-7DBDF8BC9A5F}"/>
              </a:ext>
            </a:extLst>
          </p:cNvPr>
          <p:cNvSpPr>
            <a:spLocks noChangeArrowheads="1"/>
          </p:cNvSpPr>
          <p:nvPr/>
        </p:nvSpPr>
        <p:spPr bwMode="auto">
          <a:xfrm>
            <a:off x="971550" y="5013325"/>
            <a:ext cx="76327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solidFill>
                  <a:srgbClr val="FF0000"/>
                </a:solidFill>
              </a:rPr>
              <a:t>超声波探伤仪可应用在锅炉、压力容器、航天、航空、电力、石油、化工、海洋石油、管道、橡塑、军工、船舶制造、汽车、机械制造、冶金、金属加工业、钢结构、铁路交通、核能、电力、高校等行业。</a:t>
            </a:r>
            <a:r>
              <a:rPr lang="zh-CN" altLang="en-US">
                <a:solidFill>
                  <a:srgbClr val="FF0000"/>
                </a:solidFill>
              </a:rPr>
              <a:t> </a:t>
            </a:r>
          </a:p>
        </p:txBody>
      </p:sp>
      <p:sp>
        <p:nvSpPr>
          <p:cNvPr id="11277" name="Rectangle 13">
            <a:extLst>
              <a:ext uri="{FF2B5EF4-FFF2-40B4-BE49-F238E27FC236}">
                <a16:creationId xmlns:a16="http://schemas.microsoft.com/office/drawing/2014/main" id="{2B673563-7A7F-41D0-AB83-5435C2886748}"/>
              </a:ext>
            </a:extLst>
          </p:cNvPr>
          <p:cNvSpPr>
            <a:spLocks noChangeArrowheads="1"/>
          </p:cNvSpPr>
          <p:nvPr/>
        </p:nvSpPr>
        <p:spPr bwMode="auto">
          <a:xfrm>
            <a:off x="1331913" y="368300"/>
            <a:ext cx="4249737" cy="641350"/>
          </a:xfrm>
          <a:prstGeom prst="rect">
            <a:avLst/>
          </a:prstGeom>
          <a:noFill/>
          <a:ln w="9525">
            <a:noFill/>
            <a:miter lim="800000"/>
            <a:headEnd/>
            <a:tailEnd/>
          </a:ln>
          <a:effectLst/>
        </p:spPr>
        <p:txBody>
          <a:bodyPr wrap="none" lIns="90000" tIns="46800" rIns="90000" bIns="46800">
            <a:spAutoFit/>
          </a:bodyPr>
          <a:lstStyle/>
          <a:p>
            <a:pPr eaLnBrk="1" hangingPunct="1">
              <a:defRPr/>
            </a:pPr>
            <a:r>
              <a:rPr lang="en-US" altLang="zh-CN" sz="3600" b="1">
                <a:solidFill>
                  <a:schemeClr val="hlink"/>
                </a:solidFill>
                <a:effectLst>
                  <a:outerShdw blurRad="38100" dist="38100" dir="2700000" algn="tl">
                    <a:srgbClr val="C0C0C0"/>
                  </a:outerShdw>
                </a:effectLst>
              </a:rPr>
              <a:t>2.2 </a:t>
            </a:r>
            <a:r>
              <a:rPr lang="zh-CN" altLang="en-US" sz="3600" b="1">
                <a:solidFill>
                  <a:schemeClr val="hlink"/>
                </a:solidFill>
              </a:rPr>
              <a:t>探伤仪应用行业</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灯片编号占位符 3">
            <a:extLst>
              <a:ext uri="{FF2B5EF4-FFF2-40B4-BE49-F238E27FC236}">
                <a16:creationId xmlns:a16="http://schemas.microsoft.com/office/drawing/2014/main" id="{7A403E19-3B58-4BAC-9423-83F81CACDC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84A28813-791A-4B9B-A835-3CA840A4AD43}" type="slidenum">
              <a:rPr lang="zh-CN" altLang="en-US" smtClean="0"/>
              <a:pPr/>
              <a:t>12</a:t>
            </a:fld>
            <a:endParaRPr lang="en-US" altLang="zh-CN"/>
          </a:p>
        </p:txBody>
      </p:sp>
      <p:sp>
        <p:nvSpPr>
          <p:cNvPr id="15363" name="AutoShape 2">
            <a:extLst>
              <a:ext uri="{FF2B5EF4-FFF2-40B4-BE49-F238E27FC236}">
                <a16:creationId xmlns:a16="http://schemas.microsoft.com/office/drawing/2014/main" id="{1F7170F3-B73D-4DC6-9044-F4BE29B72141}"/>
              </a:ext>
            </a:extLst>
          </p:cNvPr>
          <p:cNvSpPr>
            <a:spLocks noChangeArrowheads="1"/>
          </p:cNvSpPr>
          <p:nvPr/>
        </p:nvSpPr>
        <p:spPr bwMode="auto">
          <a:xfrm>
            <a:off x="1143000" y="1735138"/>
            <a:ext cx="7162800" cy="3065462"/>
          </a:xfrm>
          <a:prstGeom prst="horizontalScroll">
            <a:avLst>
              <a:gd name="adj" fmla="val 12500"/>
            </a:avLst>
          </a:prstGeom>
          <a:solidFill>
            <a:srgbClr val="99CCFF"/>
          </a:solidFill>
          <a:ln w="9525">
            <a:solidFill>
              <a:schemeClr val="folHlink"/>
            </a:solidFill>
            <a:round/>
            <a:headEnd/>
            <a:tailEnd/>
          </a:ln>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6000" b="1">
                <a:solidFill>
                  <a:srgbClr val="FF0000"/>
                </a:solidFill>
              </a:rPr>
              <a:t>第三部分  </a:t>
            </a:r>
          </a:p>
          <a:p>
            <a:pPr algn="ctr" eaLnBrk="1" hangingPunct="1"/>
            <a:r>
              <a:rPr lang="zh-CN" altLang="en-US" sz="6000" b="1">
                <a:solidFill>
                  <a:srgbClr val="FF0000"/>
                </a:solidFill>
              </a:rPr>
              <a:t>功能介绍</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灯片编号占位符 1">
            <a:extLst>
              <a:ext uri="{FF2B5EF4-FFF2-40B4-BE49-F238E27FC236}">
                <a16:creationId xmlns:a16="http://schemas.microsoft.com/office/drawing/2014/main" id="{716A51C4-05E3-4B50-9AEE-AA142F2A2D3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77D4DB03-F951-4ACC-9E82-B5066748BBB4}" type="slidenum">
              <a:rPr lang="zh-CN" altLang="en-US" smtClean="0"/>
              <a:pPr/>
              <a:t>13</a:t>
            </a:fld>
            <a:endParaRPr lang="en-US" altLang="zh-CN"/>
          </a:p>
        </p:txBody>
      </p:sp>
      <p:sp>
        <p:nvSpPr>
          <p:cNvPr id="16387" name="Rectangle 2">
            <a:extLst>
              <a:ext uri="{FF2B5EF4-FFF2-40B4-BE49-F238E27FC236}">
                <a16:creationId xmlns:a16="http://schemas.microsoft.com/office/drawing/2014/main" id="{933401FB-39FC-4C7C-92D8-65BB0DD6DFF4}"/>
              </a:ext>
            </a:extLst>
          </p:cNvPr>
          <p:cNvSpPr>
            <a:spLocks noChangeArrowheads="1"/>
          </p:cNvSpPr>
          <p:nvPr/>
        </p:nvSpPr>
        <p:spPr bwMode="auto">
          <a:xfrm>
            <a:off x="1042988" y="311150"/>
            <a:ext cx="27178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800" b="1">
                <a:solidFill>
                  <a:schemeClr val="hlink"/>
                </a:solidFill>
              </a:rPr>
              <a:t>3.1.</a:t>
            </a:r>
            <a:r>
              <a:rPr lang="en-US" altLang="zh-CN" sz="2800" b="1">
                <a:solidFill>
                  <a:schemeClr val="hlink"/>
                </a:solidFill>
              </a:rPr>
              <a:t>1</a:t>
            </a:r>
            <a:r>
              <a:rPr lang="en-US" altLang="zh-CN" sz="2800" b="1">
                <a:solidFill>
                  <a:schemeClr val="hlink"/>
                </a:solidFill>
                <a:latin typeface="新宋体" panose="02010609030101010101" pitchFamily="49" charset="-122"/>
                <a:ea typeface="新宋体" panose="02010609030101010101" pitchFamily="49" charset="-122"/>
              </a:rPr>
              <a:t> </a:t>
            </a:r>
            <a:r>
              <a:rPr lang="zh-CN" altLang="en-US" sz="2800" b="1">
                <a:solidFill>
                  <a:schemeClr val="hlink"/>
                </a:solidFill>
                <a:latin typeface="新宋体" panose="02010609030101010101" pitchFamily="49" charset="-122"/>
                <a:ea typeface="新宋体" panose="02010609030101010101" pitchFamily="49" charset="-122"/>
              </a:rPr>
              <a:t>功能介绍</a:t>
            </a:r>
          </a:p>
        </p:txBody>
      </p:sp>
      <p:sp>
        <p:nvSpPr>
          <p:cNvPr id="16388" name="Rectangle 3">
            <a:extLst>
              <a:ext uri="{FF2B5EF4-FFF2-40B4-BE49-F238E27FC236}">
                <a16:creationId xmlns:a16="http://schemas.microsoft.com/office/drawing/2014/main" id="{7833EF0E-1C14-46D9-BE8B-B42875880CA6}"/>
              </a:ext>
            </a:extLst>
          </p:cNvPr>
          <p:cNvSpPr>
            <a:spLocks noChangeArrowheads="1"/>
          </p:cNvSpPr>
          <p:nvPr/>
        </p:nvSpPr>
        <p:spPr bwMode="auto">
          <a:xfrm>
            <a:off x="250825" y="2038350"/>
            <a:ext cx="8893175"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200" b="1">
                <a:solidFill>
                  <a:schemeClr val="tx2"/>
                </a:solidFill>
                <a:latin typeface="Arial" panose="020B0604020202020204" pitchFamily="34" charset="0"/>
              </a:rPr>
              <a:t>—</a:t>
            </a:r>
            <a:r>
              <a:rPr lang="en-US" altLang="zh-CN" sz="2200" b="1">
                <a:solidFill>
                  <a:schemeClr val="tx2"/>
                </a:solidFill>
              </a:rPr>
              <a:t> 500</a:t>
            </a:r>
            <a:r>
              <a:rPr lang="zh-CN" altLang="en-US" sz="2200" b="1">
                <a:solidFill>
                  <a:schemeClr val="tx2"/>
                </a:solidFill>
              </a:rPr>
              <a:t>个探伤通道，每个通道单独设置一组探伤参数，可自由设置</a:t>
            </a:r>
          </a:p>
          <a:p>
            <a:pPr eaLnBrk="1" hangingPunct="1"/>
            <a:r>
              <a:rPr lang="zh-CN" altLang="en-US" sz="2200" b="1">
                <a:solidFill>
                  <a:schemeClr val="tx2"/>
                </a:solidFill>
              </a:rPr>
              <a:t>    任意行业探伤工艺标准，现场探伤无需携带试块；</a:t>
            </a:r>
          </a:p>
          <a:p>
            <a:pPr eaLnBrk="1" hangingPunct="1"/>
            <a:r>
              <a:rPr lang="en-US" altLang="zh-CN" sz="2200" b="1">
                <a:solidFill>
                  <a:schemeClr val="tx2"/>
                </a:solidFill>
                <a:latin typeface="Arial" panose="020B0604020202020204" pitchFamily="34" charset="0"/>
              </a:rPr>
              <a:t>—</a:t>
            </a:r>
            <a:r>
              <a:rPr lang="en-US" altLang="zh-CN" sz="2200" b="1">
                <a:solidFill>
                  <a:schemeClr val="tx2"/>
                </a:solidFill>
              </a:rPr>
              <a:t> </a:t>
            </a:r>
            <a:r>
              <a:rPr lang="zh-CN" altLang="en-US" sz="2200" b="1">
                <a:solidFill>
                  <a:schemeClr val="tx2"/>
                </a:solidFill>
              </a:rPr>
              <a:t>探头自动校准；</a:t>
            </a:r>
          </a:p>
          <a:p>
            <a:pPr eaLnBrk="1" hangingPunct="1"/>
            <a:r>
              <a:rPr lang="en-US" altLang="zh-CN" sz="2200" b="1">
                <a:solidFill>
                  <a:schemeClr val="tx2"/>
                </a:solidFill>
                <a:latin typeface="Arial" panose="020B0604020202020204" pitchFamily="34" charset="0"/>
              </a:rPr>
              <a:t>—</a:t>
            </a:r>
            <a:r>
              <a:rPr lang="en-US" altLang="zh-CN" sz="2200" b="1">
                <a:solidFill>
                  <a:schemeClr val="tx2"/>
                </a:solidFill>
              </a:rPr>
              <a:t> DAC</a:t>
            </a:r>
            <a:r>
              <a:rPr lang="zh-CN" altLang="en-US" sz="2200" b="1">
                <a:solidFill>
                  <a:schemeClr val="tx2"/>
                </a:solidFill>
              </a:rPr>
              <a:t>、</a:t>
            </a:r>
            <a:r>
              <a:rPr lang="en-US" altLang="zh-CN" sz="2200" b="1">
                <a:solidFill>
                  <a:schemeClr val="tx2"/>
                </a:solidFill>
              </a:rPr>
              <a:t>AVG</a:t>
            </a:r>
            <a:r>
              <a:rPr lang="zh-CN" altLang="en-US" sz="2200" b="1">
                <a:solidFill>
                  <a:schemeClr val="tx2"/>
                </a:solidFill>
              </a:rPr>
              <a:t>曲线自动生成，并能分段制作，取样点不受限制，并可 </a:t>
            </a:r>
          </a:p>
          <a:p>
            <a:pPr eaLnBrk="1" hangingPunct="1"/>
            <a:r>
              <a:rPr lang="zh-CN" altLang="en-US" sz="2200" b="1">
                <a:solidFill>
                  <a:schemeClr val="tx2"/>
                </a:solidFill>
              </a:rPr>
              <a:t>    进行补偿与修正。</a:t>
            </a:r>
          </a:p>
          <a:p>
            <a:pPr eaLnBrk="1" hangingPunct="1"/>
            <a:r>
              <a:rPr lang="en-US" altLang="zh-CN" sz="2200" b="1">
                <a:solidFill>
                  <a:schemeClr val="tx2"/>
                </a:solidFill>
                <a:latin typeface="Arial" panose="020B0604020202020204" pitchFamily="34" charset="0"/>
              </a:rPr>
              <a:t>—</a:t>
            </a:r>
            <a:r>
              <a:rPr lang="zh-CN" altLang="en-US" sz="2200" b="1">
                <a:solidFill>
                  <a:schemeClr val="tx2"/>
                </a:solidFill>
              </a:rPr>
              <a:t>可以切换</a:t>
            </a:r>
            <a:r>
              <a:rPr lang="en-US" altLang="zh-CN" sz="2200" b="1">
                <a:solidFill>
                  <a:schemeClr val="tx2"/>
                </a:solidFill>
              </a:rPr>
              <a:t>s</a:t>
            </a:r>
            <a:r>
              <a:rPr lang="zh-CN" altLang="en-US" sz="2200" b="1">
                <a:solidFill>
                  <a:schemeClr val="tx2"/>
                </a:solidFill>
              </a:rPr>
              <a:t>（距离）、</a:t>
            </a:r>
            <a:r>
              <a:rPr lang="en-US" altLang="zh-CN" sz="2200" b="1">
                <a:solidFill>
                  <a:schemeClr val="tx2"/>
                </a:solidFill>
              </a:rPr>
              <a:t>d</a:t>
            </a:r>
            <a:r>
              <a:rPr lang="zh-CN" altLang="en-US" sz="2200" b="1">
                <a:solidFill>
                  <a:schemeClr val="tx2"/>
                </a:solidFill>
              </a:rPr>
              <a:t>（深度）、</a:t>
            </a:r>
            <a:r>
              <a:rPr lang="en-US" altLang="zh-CN" sz="2200" b="1">
                <a:solidFill>
                  <a:schemeClr val="tx2"/>
                </a:solidFill>
              </a:rPr>
              <a:t>p</a:t>
            </a:r>
            <a:r>
              <a:rPr lang="zh-CN" altLang="en-US" sz="2200" b="1">
                <a:solidFill>
                  <a:schemeClr val="tx2"/>
                </a:solidFill>
              </a:rPr>
              <a:t>（水平）三种类型的标尺</a:t>
            </a:r>
            <a:r>
              <a:rPr lang="en-US" altLang="zh-CN" sz="2200" b="1">
                <a:solidFill>
                  <a:schemeClr val="tx2"/>
                </a:solidFill>
                <a:latin typeface="Arial" panose="020B0604020202020204" pitchFamily="34" charset="0"/>
              </a:rPr>
              <a:t>——</a:t>
            </a:r>
            <a:r>
              <a:rPr lang="zh-CN" altLang="en-US" sz="2200" b="1">
                <a:solidFill>
                  <a:schemeClr val="tx2"/>
                </a:solidFill>
              </a:rPr>
              <a:t>缺</a:t>
            </a:r>
          </a:p>
          <a:p>
            <a:pPr eaLnBrk="1" hangingPunct="1"/>
            <a:r>
              <a:rPr lang="zh-CN" altLang="en-US" sz="2200" b="1">
                <a:solidFill>
                  <a:schemeClr val="tx2"/>
                </a:solidFill>
              </a:rPr>
              <a:t>  陷回波参数</a:t>
            </a:r>
            <a:r>
              <a:rPr lang="en-US" altLang="zh-CN" sz="2200" b="1">
                <a:solidFill>
                  <a:schemeClr val="tx2"/>
                </a:solidFill>
              </a:rPr>
              <a:t>(</a:t>
            </a:r>
            <a:r>
              <a:rPr lang="zh-CN" altLang="en-US" sz="2200" b="1">
                <a:solidFill>
                  <a:schemeClr val="tx2"/>
                </a:solidFill>
              </a:rPr>
              <a:t>距离、水平、垂直、波幅、</a:t>
            </a:r>
            <a:r>
              <a:rPr lang="en-US" altLang="zh-CN" sz="2200" b="1">
                <a:solidFill>
                  <a:schemeClr val="tx2"/>
                </a:solidFill>
              </a:rPr>
              <a:t>dB</a:t>
            </a:r>
            <a:r>
              <a:rPr lang="zh-CN" altLang="en-US" sz="2200" b="1">
                <a:solidFill>
                  <a:schemeClr val="tx2"/>
                </a:solidFill>
              </a:rPr>
              <a:t>当量、孔径值</a:t>
            </a:r>
            <a:r>
              <a:rPr lang="en-US" altLang="zh-CN" sz="2200" b="1">
                <a:solidFill>
                  <a:schemeClr val="tx2"/>
                </a:solidFill>
              </a:rPr>
              <a:t>)</a:t>
            </a:r>
            <a:r>
              <a:rPr lang="zh-CN" altLang="en-US" sz="2200" b="1">
                <a:solidFill>
                  <a:schemeClr val="tx2"/>
                </a:solidFill>
              </a:rPr>
              <a:t>实时显示。</a:t>
            </a:r>
          </a:p>
          <a:p>
            <a:pPr eaLnBrk="1" hangingPunct="1"/>
            <a:r>
              <a:rPr lang="en-US" altLang="zh-CN" sz="2200" b="1">
                <a:solidFill>
                  <a:schemeClr val="tx2"/>
                </a:solidFill>
                <a:latin typeface="Arial" panose="020B0604020202020204" pitchFamily="34" charset="0"/>
              </a:rPr>
              <a:t>—</a:t>
            </a:r>
            <a:r>
              <a:rPr lang="en-US" altLang="zh-CN" sz="2200" b="1">
                <a:solidFill>
                  <a:schemeClr val="tx2"/>
                </a:solidFill>
              </a:rPr>
              <a:t> </a:t>
            </a:r>
            <a:r>
              <a:rPr lang="zh-CN" altLang="en-US" sz="2200" b="1">
                <a:solidFill>
                  <a:schemeClr val="tx2"/>
                </a:solidFill>
              </a:rPr>
              <a:t>自动增益、 回波包络和峰值记忆；</a:t>
            </a:r>
          </a:p>
          <a:p>
            <a:pPr eaLnBrk="1" hangingPunct="1"/>
            <a:r>
              <a:rPr lang="en-US" altLang="zh-CN" sz="2200" b="1">
                <a:solidFill>
                  <a:schemeClr val="tx2"/>
                </a:solidFill>
                <a:latin typeface="Arial" panose="020B0604020202020204" pitchFamily="34" charset="0"/>
              </a:rPr>
              <a:t>—</a:t>
            </a:r>
            <a:r>
              <a:rPr lang="en-US" altLang="zh-CN" sz="2200" b="1">
                <a:solidFill>
                  <a:schemeClr val="tx2"/>
                </a:solidFill>
              </a:rPr>
              <a:t> </a:t>
            </a:r>
            <a:r>
              <a:rPr lang="zh-CN" altLang="en-US" sz="2200" b="1">
                <a:solidFill>
                  <a:schemeClr val="tx2"/>
                </a:solidFill>
              </a:rPr>
              <a:t>角度和</a:t>
            </a:r>
            <a:r>
              <a:rPr lang="en-US" altLang="zh-CN" sz="2200" b="1">
                <a:solidFill>
                  <a:schemeClr val="tx2"/>
                </a:solidFill>
              </a:rPr>
              <a:t>K</a:t>
            </a:r>
            <a:r>
              <a:rPr lang="zh-CN" altLang="en-US" sz="2200" b="1">
                <a:solidFill>
                  <a:schemeClr val="tx2"/>
                </a:solidFill>
              </a:rPr>
              <a:t>值两种输入方式</a:t>
            </a:r>
            <a:r>
              <a:rPr lang="en-US" altLang="zh-CN" sz="2200" b="1">
                <a:solidFill>
                  <a:schemeClr val="tx2"/>
                </a:solidFill>
              </a:rPr>
              <a:t>(</a:t>
            </a:r>
            <a:r>
              <a:rPr lang="zh-CN" altLang="en-US" sz="2200" b="1">
                <a:solidFill>
                  <a:schemeClr val="tx2"/>
                </a:solidFill>
              </a:rPr>
              <a:t>国内首创</a:t>
            </a:r>
            <a:r>
              <a:rPr lang="en-US" altLang="zh-CN" sz="2200" b="1">
                <a:solidFill>
                  <a:schemeClr val="tx2"/>
                </a:solidFill>
              </a:rPr>
              <a:t>)</a:t>
            </a:r>
            <a:r>
              <a:rPr lang="zh-CN" altLang="en-US" sz="2200" b="1">
                <a:solidFill>
                  <a:schemeClr val="tx2"/>
                </a:solidFill>
              </a:rPr>
              <a:t>；</a:t>
            </a:r>
          </a:p>
          <a:p>
            <a:pPr eaLnBrk="1" hangingPunct="1"/>
            <a:r>
              <a:rPr lang="en-US" altLang="zh-CN" sz="2200" b="1">
                <a:solidFill>
                  <a:schemeClr val="tx2"/>
                </a:solidFill>
                <a:latin typeface="Arial" panose="020B0604020202020204" pitchFamily="34" charset="0"/>
              </a:rPr>
              <a:t>—</a:t>
            </a:r>
            <a:r>
              <a:rPr lang="en-US" altLang="zh-CN" sz="2200" b="1">
                <a:solidFill>
                  <a:schemeClr val="tx2"/>
                </a:solidFill>
              </a:rPr>
              <a:t> </a:t>
            </a:r>
            <a:r>
              <a:rPr lang="zh-CN" altLang="en-US" sz="2200" b="1">
                <a:solidFill>
                  <a:schemeClr val="tx2"/>
                </a:solidFill>
              </a:rPr>
              <a:t>具有闸门设置和铃声报警功能；</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1">
            <a:extLst>
              <a:ext uri="{FF2B5EF4-FFF2-40B4-BE49-F238E27FC236}">
                <a16:creationId xmlns:a16="http://schemas.microsoft.com/office/drawing/2014/main" id="{7A6EC2B8-2C9B-40E7-AD3B-873075A1702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A8E022DB-AEAB-418D-913C-72AB12011C2B}" type="slidenum">
              <a:rPr lang="zh-CN" altLang="en-US" smtClean="0"/>
              <a:pPr/>
              <a:t>14</a:t>
            </a:fld>
            <a:endParaRPr lang="en-US" altLang="zh-CN"/>
          </a:p>
        </p:txBody>
      </p:sp>
      <p:sp>
        <p:nvSpPr>
          <p:cNvPr id="17411" name="Rectangle 3">
            <a:extLst>
              <a:ext uri="{FF2B5EF4-FFF2-40B4-BE49-F238E27FC236}">
                <a16:creationId xmlns:a16="http://schemas.microsoft.com/office/drawing/2014/main" id="{16161E25-B514-4BE2-8506-5F832C250FCA}"/>
              </a:ext>
            </a:extLst>
          </p:cNvPr>
          <p:cNvSpPr>
            <a:spLocks noChangeArrowheads="1"/>
          </p:cNvSpPr>
          <p:nvPr/>
        </p:nvSpPr>
        <p:spPr bwMode="auto">
          <a:xfrm>
            <a:off x="179388" y="1789113"/>
            <a:ext cx="9001125"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b="1" dirty="0">
                <a:solidFill>
                  <a:schemeClr val="tx2"/>
                </a:solidFill>
                <a:latin typeface="Arial" panose="020B0604020202020204" pitchFamily="34" charset="0"/>
              </a:rPr>
              <a:t>—</a:t>
            </a:r>
            <a:r>
              <a:rPr lang="en-US" altLang="zh-CN" b="1" dirty="0">
                <a:solidFill>
                  <a:schemeClr val="tx2"/>
                </a:solidFill>
              </a:rPr>
              <a:t> </a:t>
            </a:r>
            <a:r>
              <a:rPr lang="zh-CN" altLang="en-US" sz="2400" b="1" dirty="0">
                <a:solidFill>
                  <a:schemeClr val="tx2"/>
                </a:solidFill>
              </a:rPr>
              <a:t>通过</a:t>
            </a:r>
            <a:r>
              <a:rPr lang="en-US" altLang="zh-CN" sz="2400" b="1" dirty="0">
                <a:solidFill>
                  <a:schemeClr val="tx2"/>
                </a:solidFill>
              </a:rPr>
              <a:t>RS232</a:t>
            </a:r>
            <a:r>
              <a:rPr lang="zh-CN" altLang="en-US" sz="2400" b="1" dirty="0">
                <a:solidFill>
                  <a:schemeClr val="tx2"/>
                </a:solidFill>
              </a:rPr>
              <a:t>通讯接口与</a:t>
            </a:r>
            <a:r>
              <a:rPr lang="en-US" altLang="zh-CN" sz="2400" b="1" dirty="0">
                <a:solidFill>
                  <a:schemeClr val="tx2"/>
                </a:solidFill>
              </a:rPr>
              <a:t>PC</a:t>
            </a:r>
            <a:r>
              <a:rPr lang="zh-CN" altLang="en-US" sz="2400" b="1" dirty="0">
                <a:solidFill>
                  <a:schemeClr val="tx2"/>
                </a:solidFill>
              </a:rPr>
              <a:t>机通讯，将测量数据和系统设置参数   </a:t>
            </a:r>
          </a:p>
          <a:p>
            <a:pPr eaLnBrk="1" hangingPunct="1"/>
            <a:r>
              <a:rPr lang="zh-CN" altLang="en-US" sz="2400" b="1" dirty="0">
                <a:solidFill>
                  <a:schemeClr val="tx2"/>
                </a:solidFill>
              </a:rPr>
              <a:t>   上传给</a:t>
            </a:r>
            <a:r>
              <a:rPr lang="en-US" altLang="zh-CN" sz="2400" b="1" dirty="0">
                <a:solidFill>
                  <a:schemeClr val="tx2"/>
                </a:solidFill>
              </a:rPr>
              <a:t>PC</a:t>
            </a:r>
            <a:r>
              <a:rPr lang="zh-CN" altLang="en-US" sz="2400" b="1" dirty="0">
                <a:solidFill>
                  <a:schemeClr val="tx2"/>
                </a:solidFill>
              </a:rPr>
              <a:t>机，生成</a:t>
            </a:r>
            <a:r>
              <a:rPr lang="en-US" altLang="zh-CN" sz="2400" b="1" dirty="0">
                <a:solidFill>
                  <a:schemeClr val="tx2"/>
                </a:solidFill>
              </a:rPr>
              <a:t>Excel</a:t>
            </a:r>
            <a:r>
              <a:rPr lang="zh-CN" altLang="en-US" sz="2400" b="1" dirty="0">
                <a:solidFill>
                  <a:schemeClr val="tx2"/>
                </a:solidFill>
              </a:rPr>
              <a:t>格式的探伤报告等；</a:t>
            </a:r>
          </a:p>
          <a:p>
            <a:pPr eaLnBrk="1" hangingPunct="1"/>
            <a:r>
              <a:rPr lang="en-US" altLang="zh-CN" b="1" dirty="0">
                <a:solidFill>
                  <a:schemeClr val="tx2"/>
                </a:solidFill>
                <a:latin typeface="Arial" panose="020B0604020202020204" pitchFamily="34" charset="0"/>
              </a:rPr>
              <a:t>—</a:t>
            </a:r>
            <a:r>
              <a:rPr lang="en-US" altLang="zh-CN" b="1" dirty="0">
                <a:solidFill>
                  <a:schemeClr val="tx2"/>
                </a:solidFill>
              </a:rPr>
              <a:t> </a:t>
            </a:r>
            <a:r>
              <a:rPr lang="zh-CN" altLang="en-US" sz="2400" b="1" dirty="0">
                <a:solidFill>
                  <a:schemeClr val="tx2"/>
                </a:solidFill>
              </a:rPr>
              <a:t>具有存储功能，可以存储</a:t>
            </a:r>
            <a:r>
              <a:rPr lang="en-US" altLang="zh-CN" sz="2400" b="1" dirty="0">
                <a:solidFill>
                  <a:schemeClr val="tx2"/>
                </a:solidFill>
              </a:rPr>
              <a:t>500-30000</a:t>
            </a:r>
            <a:r>
              <a:rPr lang="zh-CN" altLang="en-US" sz="2400" b="1" dirty="0">
                <a:solidFill>
                  <a:schemeClr val="tx2"/>
                </a:solidFill>
              </a:rPr>
              <a:t>幅</a:t>
            </a:r>
            <a:r>
              <a:rPr lang="en-US" altLang="zh-CN" sz="2400" b="1" dirty="0">
                <a:solidFill>
                  <a:schemeClr val="tx2"/>
                </a:solidFill>
              </a:rPr>
              <a:t>A</a:t>
            </a:r>
            <a:r>
              <a:rPr lang="zh-CN" altLang="en-US" sz="2400" b="1" dirty="0">
                <a:solidFill>
                  <a:schemeClr val="tx2"/>
                </a:solidFill>
              </a:rPr>
              <a:t>扫图形；</a:t>
            </a:r>
          </a:p>
          <a:p>
            <a:pPr eaLnBrk="1" hangingPunct="1"/>
            <a:r>
              <a:rPr lang="en-US" altLang="zh-CN" b="1" dirty="0">
                <a:solidFill>
                  <a:schemeClr val="tx2"/>
                </a:solidFill>
                <a:latin typeface="Arial" panose="020B0604020202020204" pitchFamily="34" charset="0"/>
              </a:rPr>
              <a:t>—</a:t>
            </a:r>
            <a:r>
              <a:rPr lang="en-US" altLang="zh-CN" sz="2400" b="1" dirty="0">
                <a:solidFill>
                  <a:schemeClr val="tx2"/>
                </a:solidFill>
              </a:rPr>
              <a:t> </a:t>
            </a:r>
            <a:r>
              <a:rPr lang="zh-CN" altLang="en-US" sz="2400" b="1" dirty="0">
                <a:solidFill>
                  <a:schemeClr val="tx2"/>
                </a:solidFill>
              </a:rPr>
              <a:t>下载厂家提供的嵌入式升级软件，可以升级仪器系统的功能</a:t>
            </a:r>
            <a:r>
              <a:rPr lang="en-US" altLang="zh-CN" sz="2400" b="1" dirty="0">
                <a:solidFill>
                  <a:schemeClr val="tx2"/>
                </a:solidFill>
              </a:rPr>
              <a:t>(</a:t>
            </a:r>
            <a:r>
              <a:rPr lang="zh-CN" altLang="en-US" sz="2400" b="1" dirty="0">
                <a:solidFill>
                  <a:schemeClr val="tx2"/>
                </a:solidFill>
              </a:rPr>
              <a:t>国   </a:t>
            </a:r>
          </a:p>
          <a:p>
            <a:pPr eaLnBrk="1" hangingPunct="1"/>
            <a:r>
              <a:rPr lang="zh-CN" altLang="en-US" sz="2400" b="1" dirty="0">
                <a:solidFill>
                  <a:schemeClr val="tx2"/>
                </a:solidFill>
              </a:rPr>
              <a:t>    内首创</a:t>
            </a:r>
            <a:r>
              <a:rPr lang="en-US" altLang="zh-CN" sz="2400" b="1" dirty="0">
                <a:solidFill>
                  <a:schemeClr val="tx2"/>
                </a:solidFill>
              </a:rPr>
              <a:t>)</a:t>
            </a:r>
            <a:r>
              <a:rPr lang="zh-CN" altLang="en-US" sz="2400" b="1" dirty="0">
                <a:solidFill>
                  <a:schemeClr val="tx2"/>
                </a:solidFill>
              </a:rPr>
              <a:t>；</a:t>
            </a:r>
          </a:p>
          <a:p>
            <a:pPr eaLnBrk="1" hangingPunct="1"/>
            <a:r>
              <a:rPr lang="en-US" altLang="zh-CN" b="1" dirty="0">
                <a:solidFill>
                  <a:schemeClr val="tx2"/>
                </a:solidFill>
                <a:latin typeface="Arial" panose="020B0604020202020204" pitchFamily="34" charset="0"/>
              </a:rPr>
              <a:t>—</a:t>
            </a:r>
            <a:r>
              <a:rPr lang="zh-CN" altLang="en-US" sz="2400" b="1" dirty="0">
                <a:solidFill>
                  <a:schemeClr val="tx2"/>
                </a:solidFill>
              </a:rPr>
              <a:t>可以在单探头、双探头及透射三种探伤工作方式之间任意切换    </a:t>
            </a:r>
          </a:p>
          <a:p>
            <a:pPr eaLnBrk="1" hangingPunct="1"/>
            <a:r>
              <a:rPr lang="zh-CN" altLang="en-US" sz="2400" b="1" dirty="0">
                <a:solidFill>
                  <a:schemeClr val="tx2"/>
                </a:solidFill>
              </a:rPr>
              <a:t>   </a:t>
            </a:r>
            <a:r>
              <a:rPr lang="en-US" altLang="zh-CN" sz="2400" b="1" dirty="0">
                <a:solidFill>
                  <a:schemeClr val="tx2"/>
                </a:solidFill>
              </a:rPr>
              <a:t>(</a:t>
            </a:r>
            <a:r>
              <a:rPr lang="zh-CN" altLang="en-US" sz="2400" b="1" dirty="0">
                <a:solidFill>
                  <a:schemeClr val="tx2"/>
                </a:solidFill>
              </a:rPr>
              <a:t>国内首创</a:t>
            </a:r>
            <a:r>
              <a:rPr lang="en-US" altLang="zh-CN" sz="2400" b="1" dirty="0">
                <a:solidFill>
                  <a:schemeClr val="tx2"/>
                </a:solidFill>
              </a:rPr>
              <a:t>)</a:t>
            </a:r>
            <a:r>
              <a:rPr lang="zh-CN" altLang="en-US" sz="2400" b="1" dirty="0">
                <a:solidFill>
                  <a:schemeClr val="tx2"/>
                </a:solidFill>
              </a:rPr>
              <a:t>；</a:t>
            </a:r>
          </a:p>
          <a:p>
            <a:pPr eaLnBrk="1" hangingPunct="1"/>
            <a:r>
              <a:rPr lang="en-US" altLang="zh-CN" b="1" dirty="0">
                <a:solidFill>
                  <a:schemeClr val="tx2"/>
                </a:solidFill>
                <a:latin typeface="Arial" panose="020B0604020202020204" pitchFamily="34" charset="0"/>
              </a:rPr>
              <a:t>—</a:t>
            </a:r>
            <a:r>
              <a:rPr lang="zh-CN" altLang="en-US" sz="2400" b="1" dirty="0">
                <a:solidFill>
                  <a:schemeClr val="tx2"/>
                </a:solidFill>
              </a:rPr>
              <a:t>休眠和屏保功能 </a:t>
            </a:r>
            <a:r>
              <a:rPr lang="en-US" altLang="zh-CN" sz="2400" b="1" dirty="0">
                <a:solidFill>
                  <a:schemeClr val="tx2"/>
                </a:solidFill>
              </a:rPr>
              <a:t>(</a:t>
            </a:r>
            <a:r>
              <a:rPr lang="zh-CN" altLang="en-US" sz="2400" b="1" dirty="0">
                <a:solidFill>
                  <a:schemeClr val="tx2"/>
                </a:solidFill>
              </a:rPr>
              <a:t>国内首创</a:t>
            </a:r>
            <a:r>
              <a:rPr lang="en-US" altLang="zh-CN" sz="2400" b="1" dirty="0">
                <a:solidFill>
                  <a:schemeClr val="tx2"/>
                </a:solidFill>
              </a:rPr>
              <a:t>)</a:t>
            </a:r>
            <a:r>
              <a:rPr lang="zh-CN" altLang="en-US" sz="2400" b="1" dirty="0">
                <a:solidFill>
                  <a:schemeClr val="tx2"/>
                </a:solidFill>
              </a:rPr>
              <a:t>；</a:t>
            </a:r>
          </a:p>
          <a:p>
            <a:pPr eaLnBrk="1" hangingPunct="1"/>
            <a:r>
              <a:rPr lang="en-US" altLang="zh-CN" b="1" dirty="0">
                <a:solidFill>
                  <a:schemeClr val="tx2"/>
                </a:solidFill>
                <a:latin typeface="Arial" panose="020B0604020202020204" pitchFamily="34" charset="0"/>
              </a:rPr>
              <a:t>—</a:t>
            </a:r>
            <a:r>
              <a:rPr lang="en-US" altLang="zh-CN" sz="2400" b="1" dirty="0">
                <a:solidFill>
                  <a:schemeClr val="tx2"/>
                </a:solidFill>
              </a:rPr>
              <a:t> </a:t>
            </a:r>
            <a:r>
              <a:rPr lang="zh-CN" altLang="en-US" sz="2400" b="1" dirty="0">
                <a:solidFill>
                  <a:schemeClr val="tx2"/>
                </a:solidFill>
              </a:rPr>
              <a:t>两种测量单位：</a:t>
            </a:r>
            <a:r>
              <a:rPr lang="en-US" altLang="zh-CN" sz="2400" b="1" dirty="0">
                <a:solidFill>
                  <a:schemeClr val="tx2"/>
                </a:solidFill>
              </a:rPr>
              <a:t>mm / inch</a:t>
            </a:r>
            <a:r>
              <a:rPr lang="zh-CN" altLang="en-US" sz="2400" b="1" dirty="0">
                <a:solidFill>
                  <a:schemeClr val="tx2"/>
                </a:solidFill>
              </a:rPr>
              <a:t>；</a:t>
            </a:r>
          </a:p>
          <a:p>
            <a:pPr eaLnBrk="1" hangingPunct="1"/>
            <a:r>
              <a:rPr lang="en-US" altLang="zh-CN" b="1" dirty="0">
                <a:solidFill>
                  <a:schemeClr val="tx2"/>
                </a:solidFill>
                <a:latin typeface="Arial" panose="020B0604020202020204" pitchFamily="34" charset="0"/>
              </a:rPr>
              <a:t>—</a:t>
            </a:r>
            <a:r>
              <a:rPr lang="zh-CN" altLang="en-US" sz="2400" b="1" dirty="0">
                <a:solidFill>
                  <a:schemeClr val="tx2"/>
                </a:solidFill>
              </a:rPr>
              <a:t>使用大容量锂离子电池，无记忆性，连续工作时间约</a:t>
            </a:r>
            <a:r>
              <a:rPr lang="en-US" altLang="zh-CN" sz="2400" b="1" dirty="0">
                <a:solidFill>
                  <a:schemeClr val="tx2"/>
                </a:solidFill>
              </a:rPr>
              <a:t>7-10</a:t>
            </a:r>
            <a:r>
              <a:rPr lang="zh-CN" altLang="en-US" sz="2400" b="1" dirty="0">
                <a:solidFill>
                  <a:schemeClr val="tx2"/>
                </a:solidFill>
              </a:rPr>
              <a:t>小时</a:t>
            </a:r>
          </a:p>
        </p:txBody>
      </p:sp>
      <p:sp>
        <p:nvSpPr>
          <p:cNvPr id="17412" name="Rectangle 4">
            <a:extLst>
              <a:ext uri="{FF2B5EF4-FFF2-40B4-BE49-F238E27FC236}">
                <a16:creationId xmlns:a16="http://schemas.microsoft.com/office/drawing/2014/main" id="{E90087FC-07A0-4786-BFAC-1D09557D8C3B}"/>
              </a:ext>
            </a:extLst>
          </p:cNvPr>
          <p:cNvSpPr>
            <a:spLocks noChangeArrowheads="1"/>
          </p:cNvSpPr>
          <p:nvPr/>
        </p:nvSpPr>
        <p:spPr bwMode="auto">
          <a:xfrm>
            <a:off x="1076325" y="311150"/>
            <a:ext cx="27178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800" b="1">
                <a:solidFill>
                  <a:schemeClr val="hlink"/>
                </a:solidFill>
              </a:rPr>
              <a:t>3.1.</a:t>
            </a:r>
            <a:r>
              <a:rPr lang="en-US" altLang="zh-CN" sz="2800" b="1">
                <a:solidFill>
                  <a:schemeClr val="hlink"/>
                </a:solidFill>
              </a:rPr>
              <a:t>2</a:t>
            </a:r>
            <a:r>
              <a:rPr lang="en-US" altLang="zh-CN" sz="2800" b="1">
                <a:solidFill>
                  <a:schemeClr val="hlink"/>
                </a:solidFill>
                <a:latin typeface="新宋体" panose="02010609030101010101" pitchFamily="49" charset="-122"/>
                <a:ea typeface="新宋体" panose="02010609030101010101" pitchFamily="49" charset="-122"/>
              </a:rPr>
              <a:t> </a:t>
            </a:r>
            <a:r>
              <a:rPr lang="zh-CN" altLang="en-US" sz="2800" b="1">
                <a:solidFill>
                  <a:schemeClr val="hlink"/>
                </a:solidFill>
                <a:latin typeface="新宋体" panose="02010609030101010101" pitchFamily="49" charset="-122"/>
                <a:ea typeface="新宋体" panose="02010609030101010101" pitchFamily="49" charset="-122"/>
              </a:rPr>
              <a:t>功能介绍</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2">
            <a:extLst>
              <a:ext uri="{FF2B5EF4-FFF2-40B4-BE49-F238E27FC236}">
                <a16:creationId xmlns:a16="http://schemas.microsoft.com/office/drawing/2014/main" id="{77450533-ABBD-4765-AF47-1EA9CF9978D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E015DB7B-0E02-40CD-935B-B6E3295CD99F}" type="slidenum">
              <a:rPr lang="zh-CN" altLang="en-US" smtClean="0"/>
              <a:pPr/>
              <a:t>15</a:t>
            </a:fld>
            <a:endParaRPr lang="en-US" altLang="zh-CN"/>
          </a:p>
        </p:txBody>
      </p:sp>
      <p:sp>
        <p:nvSpPr>
          <p:cNvPr id="21507" name="Rectangle 2">
            <a:extLst>
              <a:ext uri="{FF2B5EF4-FFF2-40B4-BE49-F238E27FC236}">
                <a16:creationId xmlns:a16="http://schemas.microsoft.com/office/drawing/2014/main" id="{0B1FDC74-EFCC-4B5D-BA59-C0441C51DCB0}"/>
              </a:ext>
            </a:extLst>
          </p:cNvPr>
          <p:cNvSpPr>
            <a:spLocks noChangeArrowheads="1"/>
          </p:cNvSpPr>
          <p:nvPr/>
        </p:nvSpPr>
        <p:spPr bwMode="auto">
          <a:xfrm>
            <a:off x="1042988" y="312738"/>
            <a:ext cx="3024187" cy="523875"/>
          </a:xfrm>
          <a:prstGeom prst="rect">
            <a:avLst/>
          </a:prstGeom>
          <a:noFill/>
          <a:ln w="9525">
            <a:noFill/>
            <a:miter lim="800000"/>
            <a:headEnd/>
            <a:tailEnd/>
          </a:ln>
        </p:spPr>
        <p:txBody>
          <a:bodyPr>
            <a:spAutoFit/>
          </a:bodyPr>
          <a:lstStyle/>
          <a:p>
            <a:pPr eaLnBrk="1" hangingPunct="1">
              <a:defRPr/>
            </a:pPr>
            <a:r>
              <a:rPr lang="zh-CN" altLang="en-US" sz="2800" b="1" dirty="0">
                <a:solidFill>
                  <a:schemeClr val="hlink"/>
                </a:solidFill>
              </a:rPr>
              <a:t>3.1.3   </a:t>
            </a:r>
            <a:r>
              <a:rPr lang="en-US" sz="2800" b="1" dirty="0" err="1">
                <a:solidFill>
                  <a:schemeClr val="hlink"/>
                </a:solidFill>
                <a:latin typeface="+mj-ea"/>
                <a:ea typeface="+mj-ea"/>
              </a:rPr>
              <a:t>菜单介绍</a:t>
            </a:r>
            <a:endParaRPr lang="zh-CN" altLang="en-US" sz="2800" b="1" dirty="0">
              <a:solidFill>
                <a:schemeClr val="hlink"/>
              </a:solidFill>
              <a:latin typeface="+mj-ea"/>
              <a:ea typeface="+mj-ea"/>
            </a:endParaRPr>
          </a:p>
        </p:txBody>
      </p:sp>
      <p:graphicFrame>
        <p:nvGraphicFramePr>
          <p:cNvPr id="15494" name="Group 134">
            <a:extLst>
              <a:ext uri="{FF2B5EF4-FFF2-40B4-BE49-F238E27FC236}">
                <a16:creationId xmlns:a16="http://schemas.microsoft.com/office/drawing/2014/main" id="{3D8F1B92-421E-4789-B8CC-53532F2D223C}"/>
              </a:ext>
            </a:extLst>
          </p:cNvPr>
          <p:cNvGraphicFramePr>
            <a:graphicFrameLocks noGrp="1"/>
          </p:cNvGraphicFramePr>
          <p:nvPr>
            <p:ph/>
          </p:nvPr>
        </p:nvGraphicFramePr>
        <p:xfrm>
          <a:off x="457200" y="1484313"/>
          <a:ext cx="8229600" cy="4751391"/>
        </p:xfrm>
        <a:graphic>
          <a:graphicData uri="http://schemas.openxmlformats.org/drawingml/2006/table">
            <a:tbl>
              <a:tblPr/>
              <a:tblGrid>
                <a:gridCol w="690563">
                  <a:extLst>
                    <a:ext uri="{9D8B030D-6E8A-4147-A177-3AD203B41FA5}">
                      <a16:colId xmlns:a16="http://schemas.microsoft.com/office/drawing/2014/main" val="20000"/>
                    </a:ext>
                  </a:extLst>
                </a:gridCol>
                <a:gridCol w="912812">
                  <a:extLst>
                    <a:ext uri="{9D8B030D-6E8A-4147-A177-3AD203B41FA5}">
                      <a16:colId xmlns:a16="http://schemas.microsoft.com/office/drawing/2014/main" val="20001"/>
                    </a:ext>
                  </a:extLst>
                </a:gridCol>
                <a:gridCol w="6626225">
                  <a:extLst>
                    <a:ext uri="{9D8B030D-6E8A-4147-A177-3AD203B41FA5}">
                      <a16:colId xmlns:a16="http://schemas.microsoft.com/office/drawing/2014/main" val="20002"/>
                    </a:ext>
                  </a:extLst>
                </a:gridCol>
              </a:tblGrid>
              <a:tr h="24600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dirty="0">
                          <a:ln>
                            <a:noFill/>
                          </a:ln>
                          <a:solidFill>
                            <a:srgbClr val="FFFFFF"/>
                          </a:solidFill>
                          <a:effectLst/>
                          <a:latin typeface="宋体" pitchFamily="2" charset="-122"/>
                          <a:ea typeface="宋体" pitchFamily="2" charset="-122"/>
                          <a:cs typeface="Times New Roman" pitchFamily="18" charset="0"/>
                        </a:rPr>
                        <a:t>页</a:t>
                      </a:r>
                      <a:endParaRPr kumimoji="0" lang="zh-CN" altLang="en-US" sz="2400" b="0" i="0" u="none" strike="noStrike" cap="none" normalizeH="0" baseline="0" dirty="0">
                        <a:ln>
                          <a:noFill/>
                        </a:ln>
                        <a:solidFill>
                          <a:schemeClr val="tx1"/>
                        </a:solidFill>
                        <a:effectLst/>
                        <a:latin typeface="Times New Roman" pitchFamily="18" charset="0"/>
                        <a:ea typeface="宋体" pitchFamily="2" charset="-122"/>
                      </a:endParaRPr>
                    </a:p>
                  </a:txBody>
                  <a:tcPr marL="90000" marR="90000" marT="46801" marB="46801"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rgbClr val="FFFFFF"/>
                          </a:solidFill>
                          <a:effectLst/>
                          <a:latin typeface="宋体" pitchFamily="2" charset="-122"/>
                          <a:ea typeface="宋体" pitchFamily="2" charset="-122"/>
                          <a:cs typeface="Times New Roman" pitchFamily="18" charset="0"/>
                        </a:rPr>
                        <a:t>功能组</a:t>
                      </a:r>
                      <a:endParaRPr kumimoji="0" lang="zh-CN" altLang="en-US" sz="24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rgbClr val="FFFFFF"/>
                          </a:solidFill>
                          <a:effectLst/>
                          <a:latin typeface="宋体" pitchFamily="2" charset="-122"/>
                          <a:ea typeface="宋体" pitchFamily="2" charset="-122"/>
                          <a:cs typeface="Times New Roman" pitchFamily="18" charset="0"/>
                        </a:rPr>
                        <a:t>功能</a:t>
                      </a:r>
                      <a:endParaRPr kumimoji="0" lang="zh-CN" altLang="en-US" sz="24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0"/>
                  </a:ext>
                </a:extLst>
              </a:tr>
              <a:tr h="37465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1</a:t>
                      </a:r>
                      <a:endParaRPr kumimoji="0" lang="en-US" altLang="zh-CN"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基本</a:t>
                      </a: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探测范围、材料声速、脉冲移位、工件厚度</a:t>
                      </a: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624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1</a:t>
                      </a:r>
                      <a:endParaRPr kumimoji="0" lang="en-US" altLang="zh-CN"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探头</a:t>
                      </a: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探头方式</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探测位置、折射角度</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探头</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K</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值、回波抑制、探头零点</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探头前沿、标度方式</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工件直径</a:t>
                      </a: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465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1</a:t>
                      </a:r>
                      <a:endParaRPr kumimoji="0" lang="en-US" altLang="zh-CN"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通道</a:t>
                      </a: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探伤通道、设置调出</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初始设置、设置保存、设置删除</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全删除</a:t>
                      </a: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624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1</a:t>
                      </a:r>
                      <a:endParaRPr kumimoji="0" lang="en-US" altLang="zh-CN"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存储</a:t>
                      </a: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组号、调出、保存、删除</a:t>
                      </a: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465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1</a:t>
                      </a:r>
                      <a:endParaRPr kumimoji="0" lang="en-US" altLang="zh-CN"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闸门</a:t>
                      </a: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闸门逻辑</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闸门报警、</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A/B</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闸门起始、</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A/B</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闸门宽度、</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A/B</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闸门高度</a:t>
                      </a: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624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2</a:t>
                      </a:r>
                      <a:endParaRPr kumimoji="0" lang="en-US" altLang="zh-CN"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设置</a:t>
                      </a: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探测方式</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回波抑制、坐标栅格</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/LCD</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亮度、测量单位</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按键伴音、日期</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时间</a:t>
                      </a: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465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2</a:t>
                      </a:r>
                      <a:endParaRPr kumimoji="0" lang="en-US" altLang="zh-CN"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DAC1</a:t>
                      </a:r>
                      <a:endParaRPr kumimoji="0" lang="en-US" altLang="zh-CN"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DAC</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曲线</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标定修正、</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DAC</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标定点</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/DAC</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修正点、</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闸门起始</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闸门宽度、显示标定</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曲线模式</a:t>
                      </a: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624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2</a:t>
                      </a:r>
                      <a:endParaRPr kumimoji="0" lang="en-US" altLang="zh-CN"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DAC2</a:t>
                      </a:r>
                      <a:endParaRPr kumimoji="0" lang="en-US" altLang="zh-CN"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DAC</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评定线</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当量标准、</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DAC</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定量线、</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DAC</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判废线、表面补偿</a:t>
                      </a: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465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2</a:t>
                      </a:r>
                      <a:endParaRPr kumimoji="0" lang="en-US" altLang="zh-CN"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AVG1</a:t>
                      </a:r>
                      <a:endParaRPr kumimoji="0" lang="en-US" altLang="zh-CN"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AVG</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模式</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楔子声速、探头名称、探头频率</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晶片尺寸、参考类型</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参考尺寸</a:t>
                      </a: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7624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2</a:t>
                      </a:r>
                      <a:endParaRPr kumimoji="0" lang="en-US" altLang="zh-CN"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AVG2</a:t>
                      </a:r>
                      <a:endParaRPr kumimoji="0" lang="en-US" altLang="zh-CN"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闸门起始</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/AVG</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曲线、标定参考、传输校正</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衰减校正</a:t>
                      </a: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7465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3</a:t>
                      </a:r>
                      <a:endParaRPr kumimoji="0" lang="en-US" altLang="zh-CN"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自校准</a:t>
                      </a: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直探头校准、斜探头校准、</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闸门起始</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闸门宽度</a:t>
                      </a: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a:t>
                      </a: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校准类型</a:t>
                      </a: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7624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宋体" pitchFamily="2" charset="-122"/>
                          <a:ea typeface="宋体" pitchFamily="2" charset="-122"/>
                          <a:cs typeface="Times New Roman" pitchFamily="18" charset="0"/>
                        </a:rPr>
                        <a:t>3</a:t>
                      </a:r>
                      <a:endParaRPr kumimoji="0" lang="en-US" altLang="zh-CN"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a:ln>
                            <a:noFill/>
                          </a:ln>
                          <a:solidFill>
                            <a:schemeClr val="tx1"/>
                          </a:solidFill>
                          <a:effectLst/>
                          <a:latin typeface="宋体" pitchFamily="2" charset="-122"/>
                          <a:ea typeface="宋体" pitchFamily="2" charset="-122"/>
                          <a:cs typeface="Times New Roman" pitchFamily="18" charset="0"/>
                        </a:rPr>
                        <a:t>发射</a:t>
                      </a:r>
                      <a:endParaRPr kumimoji="0" lang="zh-CN" altLang="en-US" sz="2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801" marB="4680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宋体" pitchFamily="2" charset="-122"/>
                          <a:ea typeface="宋体" pitchFamily="2" charset="-122"/>
                          <a:cs typeface="Times New Roman" pitchFamily="18" charset="0"/>
                        </a:rPr>
                        <a:t>重复频率，发射强度，脉冲宽度</a:t>
                      </a:r>
                      <a:endParaRPr kumimoji="0" lang="zh-CN" altLang="en-US" sz="2800" b="0" i="0" u="none" strike="noStrike" cap="none" normalizeH="0" baseline="0" dirty="0">
                        <a:ln>
                          <a:noFill/>
                        </a:ln>
                        <a:solidFill>
                          <a:schemeClr val="tx1"/>
                        </a:solidFill>
                        <a:effectLst/>
                        <a:latin typeface="Times New Roman" pitchFamily="18" charset="0"/>
                        <a:ea typeface="宋体" pitchFamily="2" charset="-122"/>
                      </a:endParaRPr>
                    </a:p>
                  </a:txBody>
                  <a:tcPr marL="90000" marR="90000" marT="46801" marB="4680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灯片编号占位符 3">
            <a:extLst>
              <a:ext uri="{FF2B5EF4-FFF2-40B4-BE49-F238E27FC236}">
                <a16:creationId xmlns:a16="http://schemas.microsoft.com/office/drawing/2014/main" id="{EDF178C8-4B94-46C5-8F9A-1266A6CCE98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6FDCB21B-1264-44D1-93C1-D77B3AC27E27}" type="slidenum">
              <a:rPr lang="zh-CN" altLang="en-US" smtClean="0"/>
              <a:pPr/>
              <a:t>16</a:t>
            </a:fld>
            <a:endParaRPr lang="en-US" altLang="zh-CN"/>
          </a:p>
        </p:txBody>
      </p:sp>
      <p:sp>
        <p:nvSpPr>
          <p:cNvPr id="19459" name="Rectangle 2">
            <a:extLst>
              <a:ext uri="{FF2B5EF4-FFF2-40B4-BE49-F238E27FC236}">
                <a16:creationId xmlns:a16="http://schemas.microsoft.com/office/drawing/2014/main" id="{C0E23DB4-B89A-4671-88C1-6BF7B6456813}"/>
              </a:ext>
            </a:extLst>
          </p:cNvPr>
          <p:cNvSpPr>
            <a:spLocks noChangeArrowheads="1"/>
          </p:cNvSpPr>
          <p:nvPr/>
        </p:nvSpPr>
        <p:spPr bwMode="auto">
          <a:xfrm>
            <a:off x="1104900" y="334963"/>
            <a:ext cx="44481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800" b="1">
                <a:solidFill>
                  <a:schemeClr val="hlink"/>
                </a:solidFill>
              </a:rPr>
              <a:t>3.1.4 </a:t>
            </a:r>
            <a:r>
              <a:rPr lang="zh-CN" altLang="en-US" sz="2800" b="1">
                <a:solidFill>
                  <a:schemeClr val="hlink"/>
                </a:solidFill>
              </a:rPr>
              <a:t>用户经常问到的问题</a:t>
            </a:r>
          </a:p>
        </p:txBody>
      </p:sp>
      <p:sp>
        <p:nvSpPr>
          <p:cNvPr id="19460" name="Rectangle 3">
            <a:extLst>
              <a:ext uri="{FF2B5EF4-FFF2-40B4-BE49-F238E27FC236}">
                <a16:creationId xmlns:a16="http://schemas.microsoft.com/office/drawing/2014/main" id="{0AEEFF49-147A-476D-B351-6D20BDB95F15}"/>
              </a:ext>
            </a:extLst>
          </p:cNvPr>
          <p:cNvSpPr>
            <a:spLocks noChangeArrowheads="1"/>
          </p:cNvSpPr>
          <p:nvPr/>
        </p:nvSpPr>
        <p:spPr bwMode="auto">
          <a:xfrm>
            <a:off x="539750" y="1844675"/>
            <a:ext cx="8712200"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a:solidFill>
                  <a:schemeClr val="folHlink"/>
                </a:solidFill>
              </a:rPr>
              <a:t>问题1. 超探仪符合哪些国家标准或行业标准？</a:t>
            </a:r>
          </a:p>
          <a:p>
            <a:pPr eaLnBrk="1" hangingPunct="1"/>
            <a:r>
              <a:rPr lang="zh-CN" altLang="en-US" sz="2400" b="1">
                <a:solidFill>
                  <a:schemeClr val="folHlink"/>
                </a:solidFill>
              </a:rPr>
              <a:t>问题2. 与模拟超探仪相比,数字超探仪的优点有哪些？</a:t>
            </a:r>
          </a:p>
          <a:p>
            <a:pPr eaLnBrk="1" hangingPunct="1"/>
            <a:r>
              <a:rPr lang="zh-CN" altLang="en-US" sz="2400" b="1">
                <a:solidFill>
                  <a:schemeClr val="folHlink"/>
                </a:solidFill>
              </a:rPr>
              <a:t>问题3</a:t>
            </a:r>
            <a:r>
              <a:rPr lang="en-US" altLang="zh-CN" sz="2400" b="1">
                <a:solidFill>
                  <a:schemeClr val="folHlink"/>
                </a:solidFill>
              </a:rPr>
              <a:t>.</a:t>
            </a:r>
            <a:r>
              <a:rPr lang="zh-CN" altLang="en-US" sz="2400" b="1">
                <a:solidFill>
                  <a:schemeClr val="folHlink"/>
                </a:solidFill>
              </a:rPr>
              <a:t> 超探仪生成的DAC符合哪些国家标准或行业标准？</a:t>
            </a:r>
          </a:p>
          <a:p>
            <a:pPr eaLnBrk="1" hangingPunct="1"/>
            <a:r>
              <a:rPr lang="zh-CN" altLang="en-US" sz="2400" b="1">
                <a:solidFill>
                  <a:schemeClr val="folHlink"/>
                </a:solidFill>
              </a:rPr>
              <a:t>问题4</a:t>
            </a:r>
            <a:r>
              <a:rPr lang="en-US" altLang="zh-CN" sz="2400" b="1">
                <a:solidFill>
                  <a:schemeClr val="folHlink"/>
                </a:solidFill>
              </a:rPr>
              <a:t>.</a:t>
            </a:r>
            <a:r>
              <a:rPr lang="zh-CN" altLang="en-US" sz="2400" b="1">
                <a:solidFill>
                  <a:schemeClr val="folHlink"/>
                </a:solidFill>
              </a:rPr>
              <a:t> 利用通讯软件生成探伤报告的内容有哪些？</a:t>
            </a:r>
          </a:p>
          <a:p>
            <a:pPr eaLnBrk="1" hangingPunct="1"/>
            <a:r>
              <a:rPr lang="zh-CN" altLang="en-US" sz="2400" b="1">
                <a:solidFill>
                  <a:schemeClr val="folHlink"/>
                </a:solidFill>
              </a:rPr>
              <a:t>问题5. </a:t>
            </a:r>
            <a:r>
              <a:rPr lang="en-US" altLang="zh-CN" sz="2400" b="1">
                <a:solidFill>
                  <a:schemeClr val="folHlink"/>
                </a:solidFill>
              </a:rPr>
              <a:t>A\B\C三种显示方法的区别</a:t>
            </a:r>
            <a:r>
              <a:rPr lang="zh-CN" altLang="en-US" sz="2400" b="1">
                <a:solidFill>
                  <a:schemeClr val="folHlink"/>
                </a:solidFill>
              </a:rPr>
              <a:t>？</a:t>
            </a:r>
          </a:p>
          <a:p>
            <a:pPr eaLnBrk="1" hangingPunct="1"/>
            <a:r>
              <a:rPr lang="zh-CN" altLang="en-US" sz="2400" b="1">
                <a:solidFill>
                  <a:schemeClr val="folHlink"/>
                </a:solidFill>
              </a:rPr>
              <a:t>问题6. 探头、探头线的匹配类型有哪些？</a:t>
            </a:r>
          </a:p>
          <a:p>
            <a:pPr eaLnBrk="1" hangingPunct="1"/>
            <a:r>
              <a:rPr lang="zh-CN" altLang="en-US" sz="2400" b="1">
                <a:solidFill>
                  <a:schemeClr val="folHlink"/>
                </a:solidFill>
              </a:rPr>
              <a:t>问题7. 的探测范围有多少？</a:t>
            </a:r>
          </a:p>
          <a:p>
            <a:pPr eaLnBrk="1" hangingPunct="1"/>
            <a:r>
              <a:rPr lang="zh-CN" altLang="en-US" sz="2400" b="1">
                <a:solidFill>
                  <a:schemeClr val="folHlink"/>
                </a:solidFill>
              </a:rPr>
              <a:t>问题8. 的可否报警？</a:t>
            </a:r>
          </a:p>
          <a:p>
            <a:pPr eaLnBrk="1" hangingPunct="1"/>
            <a:r>
              <a:rPr lang="zh-CN" altLang="en-US" sz="2400" b="1">
                <a:solidFill>
                  <a:schemeClr val="folHlink"/>
                </a:solidFill>
              </a:rPr>
              <a:t>问题9. 可探测那些材料？</a:t>
            </a:r>
            <a:endParaRPr lang="en-US" altLang="zh-CN" sz="2400" b="1">
              <a:solidFill>
                <a:schemeClr val="folHlink"/>
              </a:solidFill>
            </a:endParaRPr>
          </a:p>
          <a:p>
            <a:pPr eaLnBrk="1" hangingPunct="1"/>
            <a:r>
              <a:rPr lang="zh-CN" altLang="en-US" sz="2400" b="1">
                <a:solidFill>
                  <a:schemeClr val="folHlink"/>
                </a:solidFill>
              </a:rPr>
              <a:t>问题</a:t>
            </a:r>
            <a:r>
              <a:rPr lang="en-US" altLang="zh-CN" sz="2400" b="1">
                <a:solidFill>
                  <a:schemeClr val="folHlink"/>
                </a:solidFill>
              </a:rPr>
              <a:t>10. </a:t>
            </a:r>
            <a:r>
              <a:rPr lang="zh-CN" altLang="en-US" sz="2400" b="1">
                <a:solidFill>
                  <a:schemeClr val="folHlink"/>
                </a:solidFill>
              </a:rPr>
              <a:t>一次波和多次波</a:t>
            </a:r>
            <a:r>
              <a:rPr lang="en-US" altLang="zh-CN" sz="2400" b="1">
                <a:solidFill>
                  <a:schemeClr val="folHlink"/>
                </a:solidFill>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3">
            <a:extLst>
              <a:ext uri="{FF2B5EF4-FFF2-40B4-BE49-F238E27FC236}">
                <a16:creationId xmlns:a16="http://schemas.microsoft.com/office/drawing/2014/main" id="{BA805A30-6DE2-4004-9F5D-755B392D27E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E47B5C1D-8A13-43B0-863F-B488B944532D}" type="slidenum">
              <a:rPr lang="zh-CN" altLang="en-US" smtClean="0"/>
              <a:pPr/>
              <a:t>17</a:t>
            </a:fld>
            <a:endParaRPr lang="en-US" altLang="zh-CN"/>
          </a:p>
        </p:txBody>
      </p:sp>
      <p:sp>
        <p:nvSpPr>
          <p:cNvPr id="20483" name="Rectangle 2">
            <a:extLst>
              <a:ext uri="{FF2B5EF4-FFF2-40B4-BE49-F238E27FC236}">
                <a16:creationId xmlns:a16="http://schemas.microsoft.com/office/drawing/2014/main" id="{20550DB4-25B6-4E2B-B5B4-01A9FB48965D}"/>
              </a:ext>
            </a:extLst>
          </p:cNvPr>
          <p:cNvSpPr>
            <a:spLocks noGrp="1" noChangeArrowheads="1"/>
          </p:cNvSpPr>
          <p:nvPr>
            <p:ph type="title"/>
          </p:nvPr>
        </p:nvSpPr>
        <p:spPr bwMode="auto">
          <a:xfrm>
            <a:off x="1079500" y="333375"/>
            <a:ext cx="77406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2800" b="1">
                <a:solidFill>
                  <a:schemeClr val="hlink"/>
                </a:solidFill>
              </a:rPr>
              <a:t>3.1.5 </a:t>
            </a:r>
            <a:r>
              <a:rPr lang="zh-CN" altLang="en-US" sz="2800" b="1">
                <a:solidFill>
                  <a:srgbClr val="FF0000"/>
                </a:solidFill>
              </a:rPr>
              <a:t>问题</a:t>
            </a:r>
            <a:r>
              <a:rPr lang="en-US" altLang="zh-CN" sz="2800" b="1">
                <a:solidFill>
                  <a:srgbClr val="FF0000"/>
                </a:solidFill>
              </a:rPr>
              <a:t>1</a:t>
            </a:r>
            <a:r>
              <a:rPr lang="zh-CN" altLang="en-US" sz="2800" b="1">
                <a:solidFill>
                  <a:srgbClr val="FF0000"/>
                </a:solidFill>
              </a:rPr>
              <a:t>：符合哪些国家标准或行业标准？</a:t>
            </a:r>
            <a:br>
              <a:rPr lang="zh-CN" altLang="en-US" sz="2800" b="1">
                <a:solidFill>
                  <a:srgbClr val="FF0000"/>
                </a:solidFill>
              </a:rPr>
            </a:br>
            <a:endParaRPr lang="zh-CN" altLang="en-US" sz="2800" b="1">
              <a:solidFill>
                <a:srgbClr val="FF0000"/>
              </a:solidFill>
            </a:endParaRPr>
          </a:p>
        </p:txBody>
      </p:sp>
      <p:sp>
        <p:nvSpPr>
          <p:cNvPr id="20484" name="Rectangle 3">
            <a:extLst>
              <a:ext uri="{FF2B5EF4-FFF2-40B4-BE49-F238E27FC236}">
                <a16:creationId xmlns:a16="http://schemas.microsoft.com/office/drawing/2014/main" id="{E41333A7-9664-4A4F-B9F8-55D35167FA87}"/>
              </a:ext>
            </a:extLst>
          </p:cNvPr>
          <p:cNvSpPr>
            <a:spLocks noGrp="1" noChangeArrowheads="1"/>
          </p:cNvSpPr>
          <p:nvPr>
            <p:ph type="body" idx="1"/>
          </p:nvPr>
        </p:nvSpPr>
        <p:spPr bwMode="auto">
          <a:xfrm>
            <a:off x="914400" y="1916113"/>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2800" b="1">
                <a:solidFill>
                  <a:schemeClr val="folHlink"/>
                </a:solidFill>
                <a:latin typeface="华文中宋" panose="02010600040101010101" pitchFamily="2" charset="-122"/>
                <a:ea typeface="华文中宋" panose="02010600040101010101" pitchFamily="2" charset="-122"/>
              </a:rPr>
              <a:t>QB/T 12604.1–90 </a:t>
            </a:r>
            <a:r>
              <a:rPr lang="zh-CN" altLang="en-US" sz="2800" b="1">
                <a:solidFill>
                  <a:schemeClr val="folHlink"/>
                </a:solidFill>
                <a:latin typeface="华文中宋" panose="02010600040101010101" pitchFamily="2" charset="-122"/>
                <a:ea typeface="华文中宋" panose="02010600040101010101" pitchFamily="2" charset="-122"/>
              </a:rPr>
              <a:t>无损检测术语 超声检测</a:t>
            </a:r>
          </a:p>
          <a:p>
            <a:pPr eaLnBrk="1" hangingPunct="1">
              <a:buFont typeface="Wingdings" panose="05000000000000000000" pitchFamily="2" charset="2"/>
              <a:buNone/>
            </a:pPr>
            <a:endParaRPr lang="zh-CN" altLang="en-US" sz="2800" b="1">
              <a:solidFill>
                <a:schemeClr val="folHlink"/>
              </a:solidFill>
              <a:latin typeface="华文中宋" panose="02010600040101010101" pitchFamily="2" charset="-122"/>
              <a:ea typeface="华文中宋" panose="02010600040101010101" pitchFamily="2" charset="-122"/>
            </a:endParaRPr>
          </a:p>
          <a:p>
            <a:pPr eaLnBrk="1" hangingPunct="1"/>
            <a:r>
              <a:rPr lang="en-US" altLang="zh-CN" sz="2800" b="1">
                <a:solidFill>
                  <a:schemeClr val="folHlink"/>
                </a:solidFill>
                <a:latin typeface="华文中宋" panose="02010600040101010101" pitchFamily="2" charset="-122"/>
                <a:ea typeface="华文中宋" panose="02010600040101010101" pitchFamily="2" charset="-122"/>
              </a:rPr>
              <a:t>JB/T 10061-1999 A</a:t>
            </a:r>
            <a:r>
              <a:rPr lang="zh-CN" altLang="en-US" sz="2800" b="1">
                <a:solidFill>
                  <a:schemeClr val="folHlink"/>
                </a:solidFill>
                <a:latin typeface="华文中宋" panose="02010600040101010101" pitchFamily="2" charset="-122"/>
                <a:ea typeface="华文中宋" panose="02010600040101010101" pitchFamily="2" charset="-122"/>
              </a:rPr>
              <a:t>型脉冲反射式超声探伤仪通用技术条件</a:t>
            </a:r>
          </a:p>
          <a:p>
            <a:pPr eaLnBrk="1" hangingPunct="1">
              <a:buFont typeface="Wingdings" panose="05000000000000000000" pitchFamily="2" charset="2"/>
              <a:buNone/>
            </a:pPr>
            <a:endParaRPr lang="zh-CN" altLang="en-US" sz="2800" b="1">
              <a:solidFill>
                <a:schemeClr val="folHlink"/>
              </a:solidFill>
              <a:latin typeface="华文中宋" panose="02010600040101010101" pitchFamily="2" charset="-122"/>
              <a:ea typeface="华文中宋" panose="02010600040101010101" pitchFamily="2" charset="-122"/>
            </a:endParaRPr>
          </a:p>
          <a:p>
            <a:pPr eaLnBrk="1" hangingPunct="1"/>
            <a:r>
              <a:rPr lang="en-US" altLang="zh-CN" sz="2800" b="1">
                <a:solidFill>
                  <a:schemeClr val="folHlink"/>
                </a:solidFill>
                <a:latin typeface="华文中宋" panose="02010600040101010101" pitchFamily="2" charset="-122"/>
                <a:ea typeface="华文中宋" panose="02010600040101010101" pitchFamily="2" charset="-122"/>
              </a:rPr>
              <a:t>JJG 746-91  </a:t>
            </a:r>
            <a:r>
              <a:rPr lang="zh-CN" altLang="en-US" sz="2800" b="1">
                <a:solidFill>
                  <a:schemeClr val="folHlink"/>
                </a:solidFill>
                <a:latin typeface="华文中宋" panose="02010600040101010101" pitchFamily="2" charset="-122"/>
                <a:ea typeface="华文中宋" panose="02010600040101010101" pitchFamily="2" charset="-122"/>
              </a:rPr>
              <a:t>超声探伤仪  中华人民共和国国家计量检定规程</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3">
            <a:extLst>
              <a:ext uri="{FF2B5EF4-FFF2-40B4-BE49-F238E27FC236}">
                <a16:creationId xmlns:a16="http://schemas.microsoft.com/office/drawing/2014/main" id="{A0F1CA6E-13BD-4A7F-846D-DF41E4E35FC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D4C7E44E-2552-4575-A9E3-BF4021B74288}" type="slidenum">
              <a:rPr lang="zh-CN" altLang="en-US" smtClean="0"/>
              <a:pPr/>
              <a:t>18</a:t>
            </a:fld>
            <a:endParaRPr lang="en-US" altLang="zh-CN"/>
          </a:p>
        </p:txBody>
      </p:sp>
      <p:sp>
        <p:nvSpPr>
          <p:cNvPr id="21507" name="Rectangle 2">
            <a:extLst>
              <a:ext uri="{FF2B5EF4-FFF2-40B4-BE49-F238E27FC236}">
                <a16:creationId xmlns:a16="http://schemas.microsoft.com/office/drawing/2014/main" id="{9E5D0A8B-6F9D-49CC-89F9-F4E064855210}"/>
              </a:ext>
            </a:extLst>
          </p:cNvPr>
          <p:cNvSpPr>
            <a:spLocks noGrp="1" noChangeArrowheads="1"/>
          </p:cNvSpPr>
          <p:nvPr>
            <p:ph type="title"/>
          </p:nvPr>
        </p:nvSpPr>
        <p:spPr bwMode="auto">
          <a:xfrm>
            <a:off x="323850" y="404813"/>
            <a:ext cx="8316913"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CN" altLang="en-US" sz="2400" b="1">
                <a:solidFill>
                  <a:schemeClr val="hlink"/>
                </a:solidFill>
              </a:rPr>
              <a:t>3.1.</a:t>
            </a:r>
            <a:r>
              <a:rPr lang="en-US" altLang="zh-CN" sz="2400" b="1">
                <a:solidFill>
                  <a:schemeClr val="hlink"/>
                </a:solidFill>
              </a:rPr>
              <a:t>6 </a:t>
            </a:r>
            <a:r>
              <a:rPr lang="zh-CN" altLang="en-US" sz="2400" b="1">
                <a:solidFill>
                  <a:srgbClr val="FF0000"/>
                </a:solidFill>
              </a:rPr>
              <a:t>问题</a:t>
            </a:r>
            <a:r>
              <a:rPr lang="en-US" altLang="zh-CN" sz="2400" b="1">
                <a:solidFill>
                  <a:srgbClr val="FF0000"/>
                </a:solidFill>
              </a:rPr>
              <a:t>2</a:t>
            </a:r>
            <a:r>
              <a:rPr lang="zh-CN" altLang="en-US" sz="2400" b="1">
                <a:solidFill>
                  <a:srgbClr val="FF0000"/>
                </a:solidFill>
              </a:rPr>
              <a:t>：与模拟超探仪相比</a:t>
            </a:r>
            <a:r>
              <a:rPr lang="en-US" altLang="zh-CN" sz="2400" b="1">
                <a:solidFill>
                  <a:srgbClr val="FF0000"/>
                </a:solidFill>
              </a:rPr>
              <a:t>,</a:t>
            </a:r>
            <a:r>
              <a:rPr lang="zh-CN" altLang="en-US" sz="2400" b="1">
                <a:solidFill>
                  <a:srgbClr val="FF0000"/>
                </a:solidFill>
              </a:rPr>
              <a:t>数字超探仪的优点有哪些？</a:t>
            </a:r>
          </a:p>
        </p:txBody>
      </p:sp>
      <p:sp>
        <p:nvSpPr>
          <p:cNvPr id="21508" name="Rectangle 3">
            <a:extLst>
              <a:ext uri="{FF2B5EF4-FFF2-40B4-BE49-F238E27FC236}">
                <a16:creationId xmlns:a16="http://schemas.microsoft.com/office/drawing/2014/main" id="{EADDE131-FC19-4FFC-94D6-8BD9ABA8CABC}"/>
              </a:ext>
            </a:extLst>
          </p:cNvPr>
          <p:cNvSpPr>
            <a:spLocks noGrp="1" noChangeArrowheads="1"/>
          </p:cNvSpPr>
          <p:nvPr>
            <p:ph type="body" idx="1"/>
          </p:nvPr>
        </p:nvSpPr>
        <p:spPr bwMode="auto">
          <a:xfrm>
            <a:off x="250825" y="1341438"/>
            <a:ext cx="8893175"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 typeface="Wingdings" panose="05000000000000000000" pitchFamily="2" charset="2"/>
              <a:buNone/>
            </a:pPr>
            <a:r>
              <a:rPr lang="zh-CN" altLang="en-US" sz="2400"/>
              <a:t>与传统的模拟超声探伤仪相比，数字化超声探伤仪有以下优点</a:t>
            </a:r>
            <a:r>
              <a:rPr lang="en-US" altLang="zh-CN" sz="2400"/>
              <a:t>:</a:t>
            </a:r>
          </a:p>
          <a:p>
            <a:pPr eaLnBrk="1" hangingPunct="1">
              <a:lnSpc>
                <a:spcPct val="80000"/>
              </a:lnSpc>
              <a:buFont typeface="Wingdings" panose="05000000000000000000" pitchFamily="2" charset="2"/>
              <a:buNone/>
            </a:pPr>
            <a:r>
              <a:rPr lang="en-US" altLang="zh-CN" sz="2400">
                <a:solidFill>
                  <a:schemeClr val="folHlink"/>
                </a:solidFill>
              </a:rPr>
              <a:t>(1)</a:t>
            </a:r>
            <a:r>
              <a:rPr lang="zh-CN" altLang="en-US" sz="2400" b="1">
                <a:solidFill>
                  <a:schemeClr val="folHlink"/>
                </a:solidFill>
              </a:rPr>
              <a:t>检测速度快</a:t>
            </a:r>
            <a:r>
              <a:rPr lang="zh-CN" altLang="en-US" sz="2400"/>
              <a:t>　 </a:t>
            </a:r>
          </a:p>
          <a:p>
            <a:pPr eaLnBrk="1" hangingPunct="1">
              <a:lnSpc>
                <a:spcPct val="80000"/>
              </a:lnSpc>
              <a:buFont typeface="Wingdings" panose="05000000000000000000" pitchFamily="2" charset="2"/>
              <a:buNone/>
            </a:pPr>
            <a:r>
              <a:rPr lang="zh-CN" altLang="en-US" sz="2400"/>
              <a:t>    </a:t>
            </a:r>
            <a:r>
              <a:rPr lang="zh-CN" altLang="en-US" sz="2000"/>
              <a:t>数字化超声探伤仪一般都可自动检测、计算、记录，有些还能自动进行深度补偿和自动设置灵敏度，因此检测速度快、效率高。 </a:t>
            </a:r>
          </a:p>
          <a:p>
            <a:pPr eaLnBrk="1" hangingPunct="1">
              <a:lnSpc>
                <a:spcPct val="80000"/>
              </a:lnSpc>
              <a:buFont typeface="Wingdings" panose="05000000000000000000" pitchFamily="2" charset="2"/>
              <a:buNone/>
            </a:pPr>
            <a:r>
              <a:rPr lang="en-US" altLang="zh-CN" sz="2400">
                <a:solidFill>
                  <a:schemeClr val="folHlink"/>
                </a:solidFill>
              </a:rPr>
              <a:t>(2)</a:t>
            </a:r>
            <a:r>
              <a:rPr lang="zh-CN" altLang="en-US" sz="2400" b="1">
                <a:solidFill>
                  <a:schemeClr val="folHlink"/>
                </a:solidFill>
              </a:rPr>
              <a:t>检测精度高</a:t>
            </a:r>
            <a:r>
              <a:rPr lang="zh-CN" altLang="en-US" sz="2400"/>
              <a:t>　 </a:t>
            </a:r>
          </a:p>
          <a:p>
            <a:pPr eaLnBrk="1" hangingPunct="1">
              <a:lnSpc>
                <a:spcPct val="80000"/>
              </a:lnSpc>
              <a:buFont typeface="Wingdings" panose="05000000000000000000" pitchFamily="2" charset="2"/>
              <a:buNone/>
            </a:pPr>
            <a:r>
              <a:rPr lang="zh-CN" altLang="en-US" sz="2400"/>
              <a:t>    </a:t>
            </a:r>
            <a:r>
              <a:rPr lang="zh-CN" altLang="en-US" sz="2000"/>
              <a:t>数字化超声探伤仪对模拟信号进行高速数据采集、量化、计算和判别，其检测精度可高于传统仪器检测结果。</a:t>
            </a:r>
            <a:r>
              <a:rPr lang="zh-CN" altLang="en-US" sz="2400"/>
              <a:t> </a:t>
            </a:r>
          </a:p>
          <a:p>
            <a:pPr eaLnBrk="1" hangingPunct="1">
              <a:lnSpc>
                <a:spcPct val="80000"/>
              </a:lnSpc>
              <a:buFont typeface="Wingdings" panose="05000000000000000000" pitchFamily="2" charset="2"/>
              <a:buNone/>
            </a:pPr>
            <a:r>
              <a:rPr lang="en-US" altLang="zh-CN" sz="2400">
                <a:solidFill>
                  <a:schemeClr val="folHlink"/>
                </a:solidFill>
              </a:rPr>
              <a:t>(3)</a:t>
            </a:r>
            <a:r>
              <a:rPr lang="zh-CN" altLang="en-US" sz="2400" b="1">
                <a:solidFill>
                  <a:schemeClr val="folHlink"/>
                </a:solidFill>
              </a:rPr>
              <a:t>记录和档案检测</a:t>
            </a:r>
            <a:r>
              <a:rPr lang="zh-CN" altLang="en-US" sz="2400"/>
              <a:t>　 </a:t>
            </a:r>
          </a:p>
          <a:p>
            <a:pPr eaLnBrk="1" hangingPunct="1">
              <a:lnSpc>
                <a:spcPct val="80000"/>
              </a:lnSpc>
              <a:buFont typeface="Wingdings" panose="05000000000000000000" pitchFamily="2" charset="2"/>
              <a:buNone/>
            </a:pPr>
            <a:r>
              <a:rPr lang="zh-CN" altLang="en-US" sz="2400"/>
              <a:t>   </a:t>
            </a:r>
            <a:r>
              <a:rPr lang="zh-CN" altLang="en-US" sz="2000"/>
              <a:t>数字化超声探伤仪可以提供检测记录直至缺陷图像。</a:t>
            </a:r>
            <a:r>
              <a:rPr lang="zh-CN" altLang="en-US" sz="2400"/>
              <a:t> </a:t>
            </a:r>
          </a:p>
          <a:p>
            <a:pPr eaLnBrk="1" hangingPunct="1">
              <a:lnSpc>
                <a:spcPct val="80000"/>
              </a:lnSpc>
              <a:buFont typeface="Wingdings" panose="05000000000000000000" pitchFamily="2" charset="2"/>
              <a:buNone/>
            </a:pPr>
            <a:r>
              <a:rPr lang="en-US" altLang="zh-CN" sz="2400">
                <a:solidFill>
                  <a:schemeClr val="folHlink"/>
                </a:solidFill>
              </a:rPr>
              <a:t>(4)</a:t>
            </a:r>
            <a:r>
              <a:rPr lang="zh-CN" altLang="en-US" sz="2400" b="1">
                <a:solidFill>
                  <a:schemeClr val="folHlink"/>
                </a:solidFill>
              </a:rPr>
              <a:t>可靠性高，稳定性好</a:t>
            </a:r>
            <a:r>
              <a:rPr lang="zh-CN" altLang="en-US" sz="2400"/>
              <a:t>　 </a:t>
            </a:r>
          </a:p>
          <a:p>
            <a:pPr eaLnBrk="1" hangingPunct="1">
              <a:lnSpc>
                <a:spcPct val="80000"/>
              </a:lnSpc>
              <a:buFont typeface="Wingdings" panose="05000000000000000000" pitchFamily="2" charset="2"/>
              <a:buNone/>
            </a:pPr>
            <a:r>
              <a:rPr lang="zh-CN" altLang="en-US" sz="2400"/>
              <a:t>    </a:t>
            </a:r>
            <a:r>
              <a:rPr lang="zh-CN" altLang="en-US" sz="2000"/>
              <a:t>数字化超声探伤仪可全面、客观地采集和存储数据，并对采集到的数据进行实时处理或后处理，对信号进行时域、频域或图像分析，还可通过模式识别对工件质量进行分级，减少了人为因素的影响，提高了检索的可靠性和稳定性。</a:t>
            </a:r>
            <a:r>
              <a:rPr lang="zh-CN" altLang="en-US" sz="240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3">
            <a:extLst>
              <a:ext uri="{FF2B5EF4-FFF2-40B4-BE49-F238E27FC236}">
                <a16:creationId xmlns:a16="http://schemas.microsoft.com/office/drawing/2014/main" id="{F0C1E32D-2213-4CF7-9EE8-2EEECCCB872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1F87BEF8-4C0C-4715-A09E-62C3A61B7CBF}" type="slidenum">
              <a:rPr lang="zh-CN" altLang="en-US" smtClean="0"/>
              <a:pPr/>
              <a:t>19</a:t>
            </a:fld>
            <a:endParaRPr lang="en-US" altLang="zh-CN"/>
          </a:p>
        </p:txBody>
      </p:sp>
      <p:pic>
        <p:nvPicPr>
          <p:cNvPr id="22531" name="Picture 2">
            <a:extLst>
              <a:ext uri="{FF2B5EF4-FFF2-40B4-BE49-F238E27FC236}">
                <a16:creationId xmlns:a16="http://schemas.microsoft.com/office/drawing/2014/main" id="{4980C9FF-6EE9-44FF-A051-D995B0C4DA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6375" y="1562100"/>
            <a:ext cx="6048375" cy="4545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3">
            <a:extLst>
              <a:ext uri="{FF2B5EF4-FFF2-40B4-BE49-F238E27FC236}">
                <a16:creationId xmlns:a16="http://schemas.microsoft.com/office/drawing/2014/main" id="{46DB1502-329A-43F0-BA94-BB80DD7E6464}"/>
              </a:ext>
            </a:extLst>
          </p:cNvPr>
          <p:cNvSpPr>
            <a:spLocks noChangeArrowheads="1"/>
          </p:cNvSpPr>
          <p:nvPr/>
        </p:nvSpPr>
        <p:spPr bwMode="auto">
          <a:xfrm>
            <a:off x="323850" y="404813"/>
            <a:ext cx="88852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a:solidFill>
                  <a:schemeClr val="hlink"/>
                </a:solidFill>
              </a:rPr>
              <a:t>3.1.</a:t>
            </a:r>
            <a:r>
              <a:rPr lang="en-US" altLang="zh-CN" sz="2400" b="1">
                <a:solidFill>
                  <a:schemeClr val="hlink"/>
                </a:solidFill>
              </a:rPr>
              <a:t>7 </a:t>
            </a:r>
            <a:r>
              <a:rPr lang="zh-CN" altLang="en-US" sz="2400" b="1">
                <a:solidFill>
                  <a:srgbClr val="FF0000"/>
                </a:solidFill>
              </a:rPr>
              <a:t>问题3</a:t>
            </a:r>
            <a:r>
              <a:rPr lang="en-US" altLang="zh-CN" sz="2400" b="1">
                <a:solidFill>
                  <a:srgbClr val="FF0000"/>
                </a:solidFill>
              </a:rPr>
              <a:t>.</a:t>
            </a:r>
            <a:r>
              <a:rPr lang="zh-CN" altLang="en-US" sz="2400" b="1">
                <a:solidFill>
                  <a:srgbClr val="FF0000"/>
                </a:solidFill>
              </a:rPr>
              <a:t> 超探仪生成的DAC符合哪些国家标准或行业标准？</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a:extLst>
              <a:ext uri="{FF2B5EF4-FFF2-40B4-BE49-F238E27FC236}">
                <a16:creationId xmlns:a16="http://schemas.microsoft.com/office/drawing/2014/main" id="{F115F487-DB9D-4127-A016-3A1018A187A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b="1"/>
              <a:t>   CSM</a:t>
            </a:r>
            <a:r>
              <a:rPr lang="zh-CN" altLang="en-US" b="1"/>
              <a:t>系列数字超声波探伤仪</a:t>
            </a:r>
          </a:p>
        </p:txBody>
      </p:sp>
      <p:sp>
        <p:nvSpPr>
          <p:cNvPr id="5123" name="灯片编号占位符 3">
            <a:extLst>
              <a:ext uri="{FF2B5EF4-FFF2-40B4-BE49-F238E27FC236}">
                <a16:creationId xmlns:a16="http://schemas.microsoft.com/office/drawing/2014/main" id="{85306177-37B8-47DB-AB19-A540FE6C832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78949BCD-3561-4D04-9297-D2FBD73CD8C6}" type="slidenum">
              <a:rPr lang="zh-CN" altLang="en-US" smtClean="0"/>
              <a:pPr/>
              <a:t>2</a:t>
            </a:fld>
            <a:endParaRPr lang="en-US" altLang="zh-CN"/>
          </a:p>
        </p:txBody>
      </p:sp>
      <p:pic>
        <p:nvPicPr>
          <p:cNvPr id="5124" name="图片 4">
            <a:extLst>
              <a:ext uri="{FF2B5EF4-FFF2-40B4-BE49-F238E27FC236}">
                <a16:creationId xmlns:a16="http://schemas.microsoft.com/office/drawing/2014/main" id="{B9546302-E18B-4EBC-B88A-061805CC01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33500"/>
            <a:ext cx="6227763"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3">
            <a:extLst>
              <a:ext uri="{FF2B5EF4-FFF2-40B4-BE49-F238E27FC236}">
                <a16:creationId xmlns:a16="http://schemas.microsoft.com/office/drawing/2014/main" id="{9C252F01-57ED-46BE-9AB4-C28E8DA4DD8B}"/>
              </a:ext>
            </a:extLst>
          </p:cNvPr>
          <p:cNvSpPr txBox="1">
            <a:spLocks noChangeArrowheads="1"/>
          </p:cNvSpPr>
          <p:nvPr/>
        </p:nvSpPr>
        <p:spPr bwMode="auto">
          <a:xfrm>
            <a:off x="3708400" y="1196975"/>
            <a:ext cx="523875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800" b="1">
                <a:solidFill>
                  <a:schemeClr val="hlink"/>
                </a:solidFill>
              </a:rPr>
              <a:t>CSM</a:t>
            </a:r>
            <a:r>
              <a:rPr lang="zh-CN" altLang="en-US" sz="2800" b="1">
                <a:solidFill>
                  <a:schemeClr val="hlink"/>
                </a:solidFill>
              </a:rPr>
              <a:t>系列数字超声波探伤仪</a:t>
            </a:r>
          </a:p>
          <a:p>
            <a:pPr eaLnBrk="1" hangingPunct="1"/>
            <a:endParaRPr lang="en-US" altLang="zh-CN"/>
          </a:p>
          <a:p>
            <a:pPr eaLnBrk="1" hangingPunct="1"/>
            <a:r>
              <a:rPr lang="zh-CN" altLang="en-US" sz="2400" b="1">
                <a:solidFill>
                  <a:schemeClr val="hlink"/>
                </a:solidFill>
              </a:rPr>
              <a:t>①</a:t>
            </a:r>
            <a:r>
              <a:rPr lang="en-US" altLang="zh-CN" sz="2400" b="1">
                <a:solidFill>
                  <a:schemeClr val="hlink"/>
                </a:solidFill>
              </a:rPr>
              <a:t>500</a:t>
            </a:r>
            <a:r>
              <a:rPr lang="zh-CN" altLang="en-US" sz="2400" b="1">
                <a:solidFill>
                  <a:schemeClr val="hlink"/>
                </a:solidFill>
              </a:rPr>
              <a:t>个探伤通道（可扩展至</a:t>
            </a:r>
            <a:r>
              <a:rPr lang="en-US" altLang="zh-CN" sz="2400" b="1">
                <a:solidFill>
                  <a:schemeClr val="hlink"/>
                </a:solidFill>
              </a:rPr>
              <a:t>1500</a:t>
            </a:r>
            <a:r>
              <a:rPr lang="zh-CN" altLang="en-US" sz="2400" b="1">
                <a:solidFill>
                  <a:schemeClr val="hlink"/>
                </a:solidFill>
              </a:rPr>
              <a:t>个）</a:t>
            </a:r>
            <a:endParaRPr lang="en-US" altLang="zh-CN" sz="2400" b="1">
              <a:solidFill>
                <a:schemeClr val="hlink"/>
              </a:solidFill>
            </a:endParaRPr>
          </a:p>
          <a:p>
            <a:pPr eaLnBrk="1" hangingPunct="1"/>
            <a:r>
              <a:rPr lang="zh-CN" altLang="en-US" sz="2400" b="1">
                <a:solidFill>
                  <a:schemeClr val="hlink"/>
                </a:solidFill>
              </a:rPr>
              <a:t>②内置探伤标准，调出即可探伤</a:t>
            </a:r>
            <a:endParaRPr lang="en-US" altLang="zh-CN" sz="2400" b="1">
              <a:solidFill>
                <a:schemeClr val="hlink"/>
              </a:solidFill>
            </a:endParaRPr>
          </a:p>
          <a:p>
            <a:pPr eaLnBrk="1" hangingPunct="1"/>
            <a:r>
              <a:rPr lang="zh-CN" altLang="en-US" sz="2400" b="1">
                <a:solidFill>
                  <a:schemeClr val="hlink"/>
                </a:solidFill>
              </a:rPr>
              <a:t>③集超声检测、测厚双重功能于一机</a:t>
            </a:r>
          </a:p>
          <a:p>
            <a:pPr eaLnBrk="1" hangingPunct="1"/>
            <a:r>
              <a:rPr lang="zh-CN" altLang="en-US" sz="2400" b="1">
                <a:solidFill>
                  <a:schemeClr val="hlink"/>
                </a:solidFill>
              </a:rPr>
              <a:t>④真彩显示器，多种颜色可选</a:t>
            </a:r>
          </a:p>
          <a:p>
            <a:pPr eaLnBrk="1" hangingPunct="1"/>
            <a:r>
              <a:rPr lang="zh-CN" altLang="en-US" sz="2400" b="1">
                <a:solidFill>
                  <a:schemeClr val="hlink"/>
                </a:solidFill>
              </a:rPr>
              <a:t>⑤ </a:t>
            </a:r>
            <a:r>
              <a:rPr lang="en-US" altLang="zh-CN" sz="2400" b="1">
                <a:solidFill>
                  <a:schemeClr val="hlink"/>
                </a:solidFill>
              </a:rPr>
              <a:t>PC-soft</a:t>
            </a:r>
            <a:r>
              <a:rPr lang="zh-CN" altLang="en-US" sz="2400" b="1">
                <a:solidFill>
                  <a:schemeClr val="hlink"/>
                </a:solidFill>
              </a:rPr>
              <a:t>可自动生成探伤报告</a:t>
            </a:r>
          </a:p>
          <a:p>
            <a:pPr eaLnBrk="1" hangingPunct="1"/>
            <a:r>
              <a:rPr lang="zh-CN" altLang="en-US" sz="2400" b="1">
                <a:solidFill>
                  <a:schemeClr val="hlink"/>
                </a:solidFill>
              </a:rPr>
              <a:t>⑥高性能锂电池，连续工作</a:t>
            </a:r>
            <a:r>
              <a:rPr lang="en-US" altLang="zh-CN" sz="2400" b="1">
                <a:solidFill>
                  <a:schemeClr val="hlink"/>
                </a:solidFill>
              </a:rPr>
              <a:t>8</a:t>
            </a:r>
            <a:r>
              <a:rPr lang="zh-CN" altLang="en-US" sz="2400" b="1">
                <a:solidFill>
                  <a:schemeClr val="hlink"/>
                </a:solidFill>
              </a:rPr>
              <a:t>小时</a:t>
            </a:r>
          </a:p>
          <a:p>
            <a:pPr eaLnBrk="1" hangingPunct="1"/>
            <a:r>
              <a:rPr lang="zh-CN" altLang="en-US" sz="2400" b="1">
                <a:solidFill>
                  <a:schemeClr val="hlink"/>
                </a:solidFill>
              </a:rPr>
              <a:t>⑦实时显示SL、EL、GL、RL定量值</a:t>
            </a:r>
          </a:p>
          <a:p>
            <a:pPr eaLnBrk="1" hangingPunct="1"/>
            <a:r>
              <a:rPr lang="zh-CN" altLang="en-US" sz="2400" b="1">
                <a:solidFill>
                  <a:schemeClr val="hlink"/>
                </a:solidFill>
              </a:rPr>
              <a:t>⑧</a:t>
            </a:r>
            <a:r>
              <a:rPr lang="en-US" altLang="zh-CN" sz="2400" b="1">
                <a:solidFill>
                  <a:schemeClr val="hlink"/>
                </a:solidFill>
              </a:rPr>
              <a:t>VGA</a:t>
            </a:r>
            <a:r>
              <a:rPr lang="zh-CN" altLang="en-US" sz="2400" b="1">
                <a:solidFill>
                  <a:schemeClr val="hlink"/>
                </a:solidFill>
              </a:rPr>
              <a:t>：可直接连接显示器或投影仪</a:t>
            </a:r>
            <a:endParaRPr lang="en-US" altLang="zh-CN" sz="2400" b="1">
              <a:solidFill>
                <a:schemeClr val="hlink"/>
              </a:solidFill>
            </a:endParaRPr>
          </a:p>
          <a:p>
            <a:pPr eaLnBrk="1" hangingPunct="1"/>
            <a:r>
              <a:rPr lang="zh-CN" altLang="en-US" sz="2400" b="1">
                <a:solidFill>
                  <a:schemeClr val="hlink"/>
                </a:solidFill>
              </a:rPr>
              <a:t>⑨动态记录：实时动态录制探伤波形，</a:t>
            </a:r>
            <a:endParaRPr lang="en-US" altLang="zh-CN" sz="2400" b="1">
              <a:solidFill>
                <a:schemeClr val="hlink"/>
              </a:solidFill>
            </a:endParaRPr>
          </a:p>
          <a:p>
            <a:pPr eaLnBrk="1" hangingPunct="1"/>
            <a:r>
              <a:rPr lang="zh-CN" altLang="en-US" sz="2400" b="1">
                <a:solidFill>
                  <a:schemeClr val="hlink"/>
                </a:solidFill>
              </a:rPr>
              <a:t>   并可以存储及回放</a:t>
            </a:r>
          </a:p>
          <a:p>
            <a:pPr eaLnBrk="1" hangingPunct="1"/>
            <a:r>
              <a:rPr lang="zh-CN" altLang="en-US" sz="2400" b="1">
                <a:solidFill>
                  <a:schemeClr val="hlink"/>
                </a:solidFill>
              </a:rPr>
              <a:t>⑩体积小、重量轻，便于现场操作</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灯片编号占位符 3">
            <a:extLst>
              <a:ext uri="{FF2B5EF4-FFF2-40B4-BE49-F238E27FC236}">
                <a16:creationId xmlns:a16="http://schemas.microsoft.com/office/drawing/2014/main" id="{2D8D1365-1E2A-4FD5-948D-39220DFAE06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E1A46BF8-6816-42DC-A67B-682EAB6E4E32}" type="slidenum">
              <a:rPr lang="zh-CN" altLang="en-US" smtClean="0"/>
              <a:pPr/>
              <a:t>20</a:t>
            </a:fld>
            <a:endParaRPr lang="en-US" altLang="zh-CN"/>
          </a:p>
        </p:txBody>
      </p:sp>
      <p:sp>
        <p:nvSpPr>
          <p:cNvPr id="23555" name="Rectangle 2">
            <a:extLst>
              <a:ext uri="{FF2B5EF4-FFF2-40B4-BE49-F238E27FC236}">
                <a16:creationId xmlns:a16="http://schemas.microsoft.com/office/drawing/2014/main" id="{5D9F1D44-8895-40CA-A36B-93CEC3E78B5F}"/>
              </a:ext>
            </a:extLst>
          </p:cNvPr>
          <p:cNvSpPr>
            <a:spLocks noGrp="1" noChangeArrowheads="1"/>
          </p:cNvSpPr>
          <p:nvPr>
            <p:ph type="title"/>
          </p:nvPr>
        </p:nvSpPr>
        <p:spPr bwMode="auto">
          <a:xfrm>
            <a:off x="323850" y="404813"/>
            <a:ext cx="5853113"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CN" altLang="en-US" sz="2400" b="1">
                <a:solidFill>
                  <a:schemeClr val="hlink"/>
                </a:solidFill>
              </a:rPr>
              <a:t>3.</a:t>
            </a:r>
            <a:r>
              <a:rPr lang="en-US" altLang="zh-CN" sz="2400" b="1">
                <a:solidFill>
                  <a:schemeClr val="hlink"/>
                </a:solidFill>
              </a:rPr>
              <a:t>1</a:t>
            </a:r>
            <a:r>
              <a:rPr lang="zh-CN" altLang="en-US" sz="2400" b="1">
                <a:solidFill>
                  <a:schemeClr val="hlink"/>
                </a:solidFill>
              </a:rPr>
              <a:t>.</a:t>
            </a:r>
            <a:r>
              <a:rPr lang="en-US" altLang="zh-CN" sz="2400" b="1">
                <a:solidFill>
                  <a:schemeClr val="hlink"/>
                </a:solidFill>
              </a:rPr>
              <a:t>8</a:t>
            </a:r>
            <a:r>
              <a:rPr lang="en-US" altLang="zh-CN" sz="2400" b="1">
                <a:solidFill>
                  <a:srgbClr val="FF0000"/>
                </a:solidFill>
              </a:rPr>
              <a:t> </a:t>
            </a:r>
            <a:r>
              <a:rPr lang="zh-CN" altLang="en-US" sz="2400" b="1">
                <a:solidFill>
                  <a:srgbClr val="FF0000"/>
                </a:solidFill>
              </a:rPr>
              <a:t> </a:t>
            </a:r>
            <a:r>
              <a:rPr lang="en-US" altLang="zh-CN" sz="2400" b="1">
                <a:solidFill>
                  <a:srgbClr val="FF0000"/>
                </a:solidFill>
              </a:rPr>
              <a:t>问题</a:t>
            </a:r>
            <a:r>
              <a:rPr lang="zh-CN" altLang="en-US" sz="2400" b="1">
                <a:solidFill>
                  <a:srgbClr val="FF0000"/>
                </a:solidFill>
              </a:rPr>
              <a:t>4：</a:t>
            </a:r>
            <a:r>
              <a:rPr lang="en-US" altLang="zh-CN" sz="2400" b="1">
                <a:solidFill>
                  <a:srgbClr val="FF0000"/>
                </a:solidFill>
              </a:rPr>
              <a:t> 探伤报告的内容有哪些？</a:t>
            </a:r>
            <a:endParaRPr lang="zh-CN" altLang="en-US" sz="2400" b="1">
              <a:solidFill>
                <a:srgbClr val="FF0000"/>
              </a:solidFill>
            </a:endParaRPr>
          </a:p>
        </p:txBody>
      </p:sp>
      <p:pic>
        <p:nvPicPr>
          <p:cNvPr id="23556" name="Picture 250" descr="TSV">
            <a:extLst>
              <a:ext uri="{FF2B5EF4-FFF2-40B4-BE49-F238E27FC236}">
                <a16:creationId xmlns:a16="http://schemas.microsoft.com/office/drawing/2014/main" id="{154D76C1-65A8-40FE-A541-DAE4A028FA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124744"/>
            <a:ext cx="4117975" cy="573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灯片编号占位符 3">
            <a:extLst>
              <a:ext uri="{FF2B5EF4-FFF2-40B4-BE49-F238E27FC236}">
                <a16:creationId xmlns:a16="http://schemas.microsoft.com/office/drawing/2014/main" id="{88BCA919-4124-4EE3-9CFE-54E57DB7317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B7E635FF-6820-428F-A5EB-5E90426003D6}" type="slidenum">
              <a:rPr lang="zh-CN" altLang="en-US" smtClean="0"/>
              <a:pPr/>
              <a:t>21</a:t>
            </a:fld>
            <a:endParaRPr lang="en-US" altLang="zh-CN"/>
          </a:p>
        </p:txBody>
      </p:sp>
      <p:sp>
        <p:nvSpPr>
          <p:cNvPr id="24579" name="Rectangle 2">
            <a:extLst>
              <a:ext uri="{FF2B5EF4-FFF2-40B4-BE49-F238E27FC236}">
                <a16:creationId xmlns:a16="http://schemas.microsoft.com/office/drawing/2014/main" id="{671D15B6-EFA0-430E-82ED-9AF8D3997266}"/>
              </a:ext>
            </a:extLst>
          </p:cNvPr>
          <p:cNvSpPr>
            <a:spLocks noGrp="1" noChangeArrowheads="1"/>
          </p:cNvSpPr>
          <p:nvPr>
            <p:ph type="title"/>
          </p:nvPr>
        </p:nvSpPr>
        <p:spPr bwMode="auto">
          <a:xfrm>
            <a:off x="323850" y="419100"/>
            <a:ext cx="6408738" cy="56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CN" altLang="en-US" sz="2400" b="1">
                <a:solidFill>
                  <a:schemeClr val="hlink"/>
                </a:solidFill>
              </a:rPr>
              <a:t>3.</a:t>
            </a:r>
            <a:r>
              <a:rPr lang="en-US" altLang="zh-CN" sz="2400" b="1">
                <a:solidFill>
                  <a:schemeClr val="hlink"/>
                </a:solidFill>
              </a:rPr>
              <a:t>1</a:t>
            </a:r>
            <a:r>
              <a:rPr lang="zh-CN" altLang="en-US" sz="2400" b="1">
                <a:solidFill>
                  <a:schemeClr val="hlink"/>
                </a:solidFill>
              </a:rPr>
              <a:t>.</a:t>
            </a:r>
            <a:r>
              <a:rPr lang="en-US" altLang="zh-CN" sz="2400" b="1">
                <a:solidFill>
                  <a:schemeClr val="hlink"/>
                </a:solidFill>
              </a:rPr>
              <a:t>9</a:t>
            </a:r>
            <a:r>
              <a:rPr lang="en-US" altLang="zh-CN" sz="2400" b="1">
                <a:solidFill>
                  <a:srgbClr val="FF0000"/>
                </a:solidFill>
              </a:rPr>
              <a:t> </a:t>
            </a:r>
            <a:r>
              <a:rPr lang="zh-CN" altLang="en-US" sz="2400" b="1">
                <a:solidFill>
                  <a:srgbClr val="FF0000"/>
                </a:solidFill>
              </a:rPr>
              <a:t> </a:t>
            </a:r>
            <a:r>
              <a:rPr lang="en-US" altLang="zh-CN" sz="2400" b="1">
                <a:solidFill>
                  <a:srgbClr val="FF0000"/>
                </a:solidFill>
              </a:rPr>
              <a:t>问题</a:t>
            </a:r>
            <a:r>
              <a:rPr lang="zh-CN" altLang="en-US" sz="2400" b="1">
                <a:solidFill>
                  <a:srgbClr val="FF0000"/>
                </a:solidFill>
              </a:rPr>
              <a:t>5：</a:t>
            </a:r>
            <a:r>
              <a:rPr lang="en-US" altLang="zh-CN" sz="2400" b="1">
                <a:solidFill>
                  <a:srgbClr val="FF0000"/>
                </a:solidFill>
              </a:rPr>
              <a:t> A\B\C三种显示的区别？</a:t>
            </a:r>
            <a:endParaRPr lang="zh-CN" altLang="en-US" sz="2400" b="1">
              <a:solidFill>
                <a:srgbClr val="FF0000"/>
              </a:solidFill>
            </a:endParaRPr>
          </a:p>
        </p:txBody>
      </p:sp>
      <p:pic>
        <p:nvPicPr>
          <p:cNvPr id="24580" name="Picture 3" descr="abc">
            <a:extLst>
              <a:ext uri="{FF2B5EF4-FFF2-40B4-BE49-F238E27FC236}">
                <a16:creationId xmlns:a16="http://schemas.microsoft.com/office/drawing/2014/main" id="{5CBC57DB-7733-4386-AF5C-581FA0B6E7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2275" y="1773238"/>
            <a:ext cx="6408738" cy="3929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灯片编号占位符 3">
            <a:extLst>
              <a:ext uri="{FF2B5EF4-FFF2-40B4-BE49-F238E27FC236}">
                <a16:creationId xmlns:a16="http://schemas.microsoft.com/office/drawing/2014/main" id="{AF782857-5236-4FC2-BB03-2A9F0BA6C74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EA671512-2EF2-41B1-A069-08999EDF07DE}" type="slidenum">
              <a:rPr lang="zh-CN" altLang="en-US" smtClean="0"/>
              <a:pPr/>
              <a:t>22</a:t>
            </a:fld>
            <a:endParaRPr lang="en-US" altLang="zh-CN"/>
          </a:p>
        </p:txBody>
      </p:sp>
      <p:sp>
        <p:nvSpPr>
          <p:cNvPr id="25603" name="Rectangle 2">
            <a:extLst>
              <a:ext uri="{FF2B5EF4-FFF2-40B4-BE49-F238E27FC236}">
                <a16:creationId xmlns:a16="http://schemas.microsoft.com/office/drawing/2014/main" id="{87E88279-94F8-4925-A926-5CFA3FFB4C46}"/>
              </a:ext>
            </a:extLst>
          </p:cNvPr>
          <p:cNvSpPr>
            <a:spLocks noGrp="1" noChangeArrowheads="1"/>
          </p:cNvSpPr>
          <p:nvPr>
            <p:ph type="title"/>
          </p:nvPr>
        </p:nvSpPr>
        <p:spPr bwMode="auto">
          <a:xfrm>
            <a:off x="323850" y="419100"/>
            <a:ext cx="6769100" cy="56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2400" b="1">
                <a:solidFill>
                  <a:schemeClr val="hlink"/>
                </a:solidFill>
              </a:rPr>
              <a:t>3.2 </a:t>
            </a:r>
            <a:r>
              <a:rPr lang="zh-CN" altLang="en-US" sz="2400" b="1">
                <a:solidFill>
                  <a:srgbClr val="FF0000"/>
                </a:solidFill>
              </a:rPr>
              <a:t>问题</a:t>
            </a:r>
            <a:r>
              <a:rPr lang="en-US" altLang="zh-CN" sz="2400" b="1">
                <a:solidFill>
                  <a:srgbClr val="FF0000"/>
                </a:solidFill>
              </a:rPr>
              <a:t>6</a:t>
            </a:r>
            <a:r>
              <a:rPr lang="zh-CN" altLang="en-US" sz="2400" b="1">
                <a:solidFill>
                  <a:srgbClr val="FF0000"/>
                </a:solidFill>
              </a:rPr>
              <a:t>：探头、探头线的匹配类型有哪些？</a:t>
            </a:r>
          </a:p>
        </p:txBody>
      </p:sp>
      <p:sp>
        <p:nvSpPr>
          <p:cNvPr id="25604" name="Text Box 3">
            <a:extLst>
              <a:ext uri="{FF2B5EF4-FFF2-40B4-BE49-F238E27FC236}">
                <a16:creationId xmlns:a16="http://schemas.microsoft.com/office/drawing/2014/main" id="{2CE3F548-B302-4165-B709-51771DDF1FB8}"/>
              </a:ext>
            </a:extLst>
          </p:cNvPr>
          <p:cNvSpPr txBox="1">
            <a:spLocks noChangeArrowheads="1"/>
          </p:cNvSpPr>
          <p:nvPr/>
        </p:nvSpPr>
        <p:spPr bwMode="auto">
          <a:xfrm>
            <a:off x="2771775" y="1989138"/>
            <a:ext cx="5040313" cy="311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800" b="1" dirty="0">
                <a:solidFill>
                  <a:schemeClr val="folHlink"/>
                </a:solidFill>
              </a:rPr>
              <a:t>Q9</a:t>
            </a:r>
            <a:r>
              <a:rPr lang="en-US" altLang="zh-CN" sz="2800" dirty="0"/>
              <a:t> </a:t>
            </a:r>
            <a:r>
              <a:rPr lang="en-US" altLang="zh-CN" sz="2800" dirty="0">
                <a:latin typeface="Arial" panose="020B0604020202020204" pitchFamily="34" charset="0"/>
              </a:rPr>
              <a:t>—</a:t>
            </a:r>
            <a:r>
              <a:rPr lang="en-US" altLang="zh-CN" sz="2800" dirty="0"/>
              <a:t> </a:t>
            </a:r>
            <a:r>
              <a:rPr lang="en-US" altLang="zh-CN" sz="2800" b="1" dirty="0">
                <a:solidFill>
                  <a:schemeClr val="folHlink"/>
                </a:solidFill>
              </a:rPr>
              <a:t>Q9</a:t>
            </a:r>
          </a:p>
          <a:p>
            <a:pPr eaLnBrk="1" hangingPunct="1"/>
            <a:r>
              <a:rPr lang="en-US" altLang="zh-CN" sz="2800" b="1" dirty="0">
                <a:solidFill>
                  <a:schemeClr val="folHlink"/>
                </a:solidFill>
              </a:rPr>
              <a:t>Q9</a:t>
            </a:r>
            <a:r>
              <a:rPr lang="en-US" altLang="zh-CN" sz="2800" dirty="0"/>
              <a:t> </a:t>
            </a:r>
            <a:r>
              <a:rPr lang="en-US" altLang="zh-CN" sz="2800" dirty="0">
                <a:latin typeface="Arial" panose="020B0604020202020204" pitchFamily="34" charset="0"/>
              </a:rPr>
              <a:t>—</a:t>
            </a:r>
            <a:r>
              <a:rPr lang="en-US" altLang="zh-CN" sz="2800" dirty="0"/>
              <a:t> </a:t>
            </a:r>
            <a:r>
              <a:rPr lang="en-US" altLang="zh-CN" sz="2800" b="1" dirty="0">
                <a:solidFill>
                  <a:schemeClr val="folHlink"/>
                </a:solidFill>
              </a:rPr>
              <a:t>Q6</a:t>
            </a:r>
          </a:p>
          <a:p>
            <a:pPr eaLnBrk="1" hangingPunct="1"/>
            <a:r>
              <a:rPr lang="en-US" altLang="zh-CN" sz="2800" b="1" dirty="0">
                <a:solidFill>
                  <a:schemeClr val="folHlink"/>
                </a:solidFill>
              </a:rPr>
              <a:t>Q9</a:t>
            </a:r>
            <a:r>
              <a:rPr lang="en-US" altLang="zh-CN" sz="2800" dirty="0"/>
              <a:t> </a:t>
            </a:r>
            <a:r>
              <a:rPr lang="en-US" altLang="zh-CN" sz="2800" dirty="0">
                <a:latin typeface="Arial" panose="020B0604020202020204" pitchFamily="34" charset="0"/>
              </a:rPr>
              <a:t>—</a:t>
            </a:r>
            <a:r>
              <a:rPr lang="en-US" altLang="zh-CN" sz="2800" dirty="0"/>
              <a:t> </a:t>
            </a:r>
            <a:r>
              <a:rPr lang="en-US" altLang="zh-CN" sz="2800" b="1" dirty="0">
                <a:solidFill>
                  <a:schemeClr val="folHlink"/>
                </a:solidFill>
              </a:rPr>
              <a:t>C5</a:t>
            </a:r>
          </a:p>
          <a:p>
            <a:pPr eaLnBrk="1" hangingPunct="1"/>
            <a:r>
              <a:rPr lang="en-US" altLang="zh-CN" sz="2800" b="1" dirty="0">
                <a:solidFill>
                  <a:schemeClr val="folHlink"/>
                </a:solidFill>
              </a:rPr>
              <a:t>Q9</a:t>
            </a:r>
            <a:r>
              <a:rPr lang="en-US" altLang="zh-CN" sz="2800" dirty="0"/>
              <a:t> </a:t>
            </a:r>
            <a:r>
              <a:rPr lang="en-US" altLang="zh-CN" sz="2800" dirty="0">
                <a:latin typeface="Arial" panose="020B0604020202020204" pitchFamily="34" charset="0"/>
              </a:rPr>
              <a:t>—</a:t>
            </a:r>
            <a:r>
              <a:rPr lang="en-US" altLang="zh-CN" sz="2800" dirty="0"/>
              <a:t> </a:t>
            </a:r>
            <a:r>
              <a:rPr lang="en-US" altLang="zh-CN" sz="2800" b="1" dirty="0">
                <a:solidFill>
                  <a:schemeClr val="folHlink"/>
                </a:solidFill>
              </a:rPr>
              <a:t>C6</a:t>
            </a:r>
          </a:p>
          <a:p>
            <a:pPr eaLnBrk="1" hangingPunct="1"/>
            <a:r>
              <a:rPr lang="en-US" altLang="zh-CN" sz="2800" b="1" dirty="0">
                <a:solidFill>
                  <a:schemeClr val="folHlink"/>
                </a:solidFill>
              </a:rPr>
              <a:t>Q9</a:t>
            </a:r>
            <a:r>
              <a:rPr lang="en-US" altLang="zh-CN" sz="2800" dirty="0"/>
              <a:t> </a:t>
            </a:r>
            <a:r>
              <a:rPr lang="en-US" altLang="zh-CN" sz="2800" dirty="0">
                <a:latin typeface="Arial" panose="020B0604020202020204" pitchFamily="34" charset="0"/>
              </a:rPr>
              <a:t>—</a:t>
            </a:r>
            <a:r>
              <a:rPr lang="en-US" altLang="zh-CN" sz="2800" dirty="0"/>
              <a:t> </a:t>
            </a:r>
            <a:r>
              <a:rPr lang="en-US" altLang="zh-CN" sz="2800" b="1" dirty="0">
                <a:solidFill>
                  <a:schemeClr val="folHlink"/>
                </a:solidFill>
              </a:rPr>
              <a:t>C9</a:t>
            </a:r>
          </a:p>
          <a:p>
            <a:pPr eaLnBrk="1" hangingPunct="1"/>
            <a:r>
              <a:rPr lang="en-US" altLang="zh-CN" sz="2800" b="1" dirty="0">
                <a:solidFill>
                  <a:schemeClr val="folHlink"/>
                </a:solidFill>
              </a:rPr>
              <a:t>Q9</a:t>
            </a:r>
            <a:r>
              <a:rPr lang="en-US" altLang="zh-CN" sz="2800" dirty="0"/>
              <a:t> </a:t>
            </a:r>
            <a:r>
              <a:rPr lang="en-US" altLang="zh-CN" sz="2800" dirty="0">
                <a:latin typeface="Arial" panose="020B0604020202020204" pitchFamily="34" charset="0"/>
              </a:rPr>
              <a:t>—</a:t>
            </a:r>
            <a:r>
              <a:rPr lang="en-US" altLang="zh-CN" sz="2800" dirty="0"/>
              <a:t> </a:t>
            </a:r>
            <a:r>
              <a:rPr lang="en-US" altLang="zh-CN" sz="2800" b="1" dirty="0">
                <a:solidFill>
                  <a:schemeClr val="folHlink"/>
                </a:solidFill>
              </a:rPr>
              <a:t>L5</a:t>
            </a:r>
          </a:p>
          <a:p>
            <a:pPr eaLnBrk="1" hangingPunct="1"/>
            <a:r>
              <a:rPr lang="en-US" altLang="zh-CN" sz="2800" b="1" dirty="0">
                <a:solidFill>
                  <a:schemeClr val="folHlink"/>
                </a:solidFill>
              </a:rPr>
              <a:t> ...</a:t>
            </a:r>
            <a:endParaRPr lang="en-US" altLang="zh-CN"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灯片编号占位符 3">
            <a:extLst>
              <a:ext uri="{FF2B5EF4-FFF2-40B4-BE49-F238E27FC236}">
                <a16:creationId xmlns:a16="http://schemas.microsoft.com/office/drawing/2014/main" id="{61B464E9-B8BC-40EF-B6C4-12234291DCE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9DC55890-7CD7-4013-B278-B57C909CD29D}" type="slidenum">
              <a:rPr lang="zh-CN" altLang="en-US" smtClean="0"/>
              <a:pPr/>
              <a:t>23</a:t>
            </a:fld>
            <a:endParaRPr lang="en-US" altLang="zh-CN"/>
          </a:p>
        </p:txBody>
      </p:sp>
      <p:sp>
        <p:nvSpPr>
          <p:cNvPr id="26627" name="Rectangle 2">
            <a:extLst>
              <a:ext uri="{FF2B5EF4-FFF2-40B4-BE49-F238E27FC236}">
                <a16:creationId xmlns:a16="http://schemas.microsoft.com/office/drawing/2014/main" id="{4A0A4C63-5687-4799-A968-986373371A24}"/>
              </a:ext>
            </a:extLst>
          </p:cNvPr>
          <p:cNvSpPr>
            <a:spLocks noGrp="1" noChangeArrowheads="1"/>
          </p:cNvSpPr>
          <p:nvPr>
            <p:ph type="title"/>
          </p:nvPr>
        </p:nvSpPr>
        <p:spPr bwMode="auto">
          <a:xfrm>
            <a:off x="323850" y="188913"/>
            <a:ext cx="6985000"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CN" altLang="en-US" sz="2400" b="1">
                <a:solidFill>
                  <a:schemeClr val="hlink"/>
                </a:solidFill>
              </a:rPr>
              <a:t>3.2.</a:t>
            </a:r>
            <a:r>
              <a:rPr lang="en-US" altLang="zh-CN" sz="2400" b="1">
                <a:solidFill>
                  <a:schemeClr val="hlink"/>
                </a:solidFill>
              </a:rPr>
              <a:t>1</a:t>
            </a:r>
            <a:r>
              <a:rPr lang="zh-CN" altLang="en-US" sz="2400" b="1">
                <a:solidFill>
                  <a:schemeClr val="hlink"/>
                </a:solidFill>
              </a:rPr>
              <a:t> </a:t>
            </a:r>
            <a:r>
              <a:rPr lang="zh-CN" altLang="en-US" sz="2400" b="1">
                <a:solidFill>
                  <a:srgbClr val="FF0000"/>
                </a:solidFill>
              </a:rPr>
              <a:t>问题7： 的探测范围有多少？</a:t>
            </a:r>
            <a:r>
              <a:rPr lang="en-US" altLang="zh-CN" sz="4000"/>
              <a:t> </a:t>
            </a:r>
            <a:br>
              <a:rPr lang="zh-CN" altLang="en-US" sz="2800" b="1">
                <a:solidFill>
                  <a:srgbClr val="FF0000"/>
                </a:solidFill>
              </a:rPr>
            </a:br>
            <a:endParaRPr lang="zh-CN" altLang="en-US" sz="2800" b="1">
              <a:solidFill>
                <a:srgbClr val="FF0000"/>
              </a:solidFill>
            </a:endParaRPr>
          </a:p>
        </p:txBody>
      </p:sp>
      <p:sp>
        <p:nvSpPr>
          <p:cNvPr id="26628" name="Text Box 3">
            <a:extLst>
              <a:ext uri="{FF2B5EF4-FFF2-40B4-BE49-F238E27FC236}">
                <a16:creationId xmlns:a16="http://schemas.microsoft.com/office/drawing/2014/main" id="{4C4EDF39-7A7B-422B-A9BB-DF6C1F203B14}"/>
              </a:ext>
            </a:extLst>
          </p:cNvPr>
          <p:cNvSpPr txBox="1">
            <a:spLocks noChangeArrowheads="1"/>
          </p:cNvSpPr>
          <p:nvPr/>
        </p:nvSpPr>
        <p:spPr bwMode="auto">
          <a:xfrm>
            <a:off x="2195513" y="2133600"/>
            <a:ext cx="5472112" cy="341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2400" b="1" dirty="0">
              <a:solidFill>
                <a:schemeClr val="folHlink"/>
              </a:solidFill>
            </a:endParaRPr>
          </a:p>
          <a:p>
            <a:pPr eaLnBrk="1" hangingPunct="1"/>
            <a:endParaRPr lang="zh-CN" altLang="en-US" sz="2400" b="1" dirty="0">
              <a:solidFill>
                <a:schemeClr val="folHlink"/>
              </a:solidFill>
            </a:endParaRPr>
          </a:p>
          <a:p>
            <a:pPr eaLnBrk="1" hangingPunct="1"/>
            <a:endParaRPr lang="zh-CN" altLang="en-US" sz="2400" b="1" dirty="0">
              <a:solidFill>
                <a:schemeClr val="folHlink"/>
              </a:solidFill>
            </a:endParaRPr>
          </a:p>
          <a:p>
            <a:pPr eaLnBrk="1" hangingPunct="1"/>
            <a:r>
              <a:rPr lang="zh-CN" altLang="en-US" sz="2400" b="1" dirty="0">
                <a:solidFill>
                  <a:schemeClr val="folHlink"/>
                </a:solidFill>
              </a:rPr>
              <a:t>探测范围：</a:t>
            </a:r>
            <a:r>
              <a:rPr lang="en-US" altLang="zh-CN" sz="2400" b="1" dirty="0">
                <a:solidFill>
                  <a:schemeClr val="folHlink"/>
                </a:solidFill>
              </a:rPr>
              <a:t>1.0~14000mm</a:t>
            </a:r>
          </a:p>
          <a:p>
            <a:pPr eaLnBrk="1" hangingPunct="1"/>
            <a:endParaRPr lang="en-US" altLang="zh-CN" sz="2400" b="1" dirty="0">
              <a:solidFill>
                <a:schemeClr val="folHlink"/>
              </a:solidFill>
            </a:endParaRPr>
          </a:p>
          <a:p>
            <a:pPr eaLnBrk="1" hangingPunct="1"/>
            <a:r>
              <a:rPr lang="en-US" altLang="zh-CN" sz="2400" b="1" dirty="0">
                <a:solidFill>
                  <a:schemeClr val="folHlink"/>
                </a:solidFill>
              </a:rPr>
              <a:t>                 1.0~28000mm</a:t>
            </a:r>
          </a:p>
          <a:p>
            <a:pPr eaLnBrk="1" hangingPunct="1"/>
            <a:endParaRPr lang="en-US" altLang="zh-CN" sz="2400" b="1" dirty="0"/>
          </a:p>
          <a:p>
            <a:pPr eaLnBrk="1" hangingPunct="1"/>
            <a:endParaRPr lang="en-US" altLang="zh-CN" sz="2400" dirty="0"/>
          </a:p>
          <a:p>
            <a:pPr eaLnBrk="1" hangingPunct="1"/>
            <a:endParaRPr lang="zh-CN" alt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灯片编号占位符 3">
            <a:extLst>
              <a:ext uri="{FF2B5EF4-FFF2-40B4-BE49-F238E27FC236}">
                <a16:creationId xmlns:a16="http://schemas.microsoft.com/office/drawing/2014/main" id="{CA1557AC-323A-494E-85F9-4493727700E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C42CF0F8-A7F9-4B89-A0E0-248A039CB9AB}" type="slidenum">
              <a:rPr lang="zh-CN" altLang="en-US" smtClean="0"/>
              <a:pPr/>
              <a:t>24</a:t>
            </a:fld>
            <a:endParaRPr lang="en-US" altLang="zh-CN"/>
          </a:p>
        </p:txBody>
      </p:sp>
      <p:sp>
        <p:nvSpPr>
          <p:cNvPr id="27651" name="Rectangle 2">
            <a:extLst>
              <a:ext uri="{FF2B5EF4-FFF2-40B4-BE49-F238E27FC236}">
                <a16:creationId xmlns:a16="http://schemas.microsoft.com/office/drawing/2014/main" id="{6F86B737-6200-4654-AC7D-2F752C5F58DB}"/>
              </a:ext>
            </a:extLst>
          </p:cNvPr>
          <p:cNvSpPr>
            <a:spLocks noGrp="1" noChangeArrowheads="1"/>
          </p:cNvSpPr>
          <p:nvPr>
            <p:ph type="title"/>
          </p:nvPr>
        </p:nvSpPr>
        <p:spPr bwMode="auto">
          <a:xfrm>
            <a:off x="323850" y="404813"/>
            <a:ext cx="5689600" cy="56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2400" b="1">
                <a:solidFill>
                  <a:schemeClr val="hlink"/>
                </a:solidFill>
              </a:rPr>
              <a:t>3.2.2 </a:t>
            </a:r>
            <a:r>
              <a:rPr lang="zh-CN" altLang="en-US" sz="2400" b="1">
                <a:solidFill>
                  <a:srgbClr val="FF0000"/>
                </a:solidFill>
              </a:rPr>
              <a:t>问题</a:t>
            </a:r>
            <a:r>
              <a:rPr lang="en-US" altLang="zh-CN" sz="2400" b="1">
                <a:solidFill>
                  <a:srgbClr val="FF0000"/>
                </a:solidFill>
              </a:rPr>
              <a:t>8. </a:t>
            </a:r>
            <a:r>
              <a:rPr lang="zh-CN" altLang="en-US" sz="2400" b="1">
                <a:solidFill>
                  <a:srgbClr val="FF0000"/>
                </a:solidFill>
              </a:rPr>
              <a:t>的可否报警？</a:t>
            </a:r>
            <a:br>
              <a:rPr lang="zh-CN" altLang="en-US" sz="2400" b="1">
                <a:solidFill>
                  <a:srgbClr val="FF0000"/>
                </a:solidFill>
              </a:rPr>
            </a:br>
            <a:endParaRPr lang="zh-CN" altLang="en-US" sz="2400" b="1">
              <a:solidFill>
                <a:srgbClr val="FF0000"/>
              </a:solidFill>
            </a:endParaRPr>
          </a:p>
        </p:txBody>
      </p:sp>
      <p:sp>
        <p:nvSpPr>
          <p:cNvPr id="27652" name="Text Box 3">
            <a:extLst>
              <a:ext uri="{FF2B5EF4-FFF2-40B4-BE49-F238E27FC236}">
                <a16:creationId xmlns:a16="http://schemas.microsoft.com/office/drawing/2014/main" id="{BB534451-3A7B-4E8D-BD50-88D75892239D}"/>
              </a:ext>
            </a:extLst>
          </p:cNvPr>
          <p:cNvSpPr txBox="1">
            <a:spLocks noChangeArrowheads="1"/>
          </p:cNvSpPr>
          <p:nvPr/>
        </p:nvSpPr>
        <p:spPr bwMode="auto">
          <a:xfrm>
            <a:off x="1763713" y="2133600"/>
            <a:ext cx="67691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a:solidFill>
                  <a:schemeClr val="folHlink"/>
                </a:solidFill>
              </a:rPr>
              <a:t>有双闸门设置和报警功能。能够在屏幕上任意设置闸门的位置和宽度，有进波、 失波和自动三种报警方式；</a:t>
            </a:r>
          </a:p>
          <a:p>
            <a:pPr eaLnBrk="1" hangingPunct="1"/>
            <a:endParaRPr lang="zh-CN" altLang="en-US" sz="2400" b="1"/>
          </a:p>
          <a:p>
            <a:pPr eaLnBrk="1" hangingPunct="1"/>
            <a:endParaRPr lang="zh-CN" altLang="en-US" sz="2400"/>
          </a:p>
          <a:p>
            <a:pPr eaLnBrk="1" hangingPunct="1"/>
            <a:endParaRPr lang="zh-CN" altLang="en-US"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灯片编号占位符 3">
            <a:extLst>
              <a:ext uri="{FF2B5EF4-FFF2-40B4-BE49-F238E27FC236}">
                <a16:creationId xmlns:a16="http://schemas.microsoft.com/office/drawing/2014/main" id="{8B39102A-4E8F-4976-AB55-A4992C19F8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B7D07E4F-D0B3-4475-AA6A-DB0E59EA61D8}" type="slidenum">
              <a:rPr lang="zh-CN" altLang="en-US" smtClean="0"/>
              <a:pPr/>
              <a:t>25</a:t>
            </a:fld>
            <a:endParaRPr lang="en-US" altLang="zh-CN"/>
          </a:p>
        </p:txBody>
      </p:sp>
      <p:sp>
        <p:nvSpPr>
          <p:cNvPr id="28675" name="Text Box 3">
            <a:extLst>
              <a:ext uri="{FF2B5EF4-FFF2-40B4-BE49-F238E27FC236}">
                <a16:creationId xmlns:a16="http://schemas.microsoft.com/office/drawing/2014/main" id="{AAC3F550-C2DF-4225-B5E6-7618C8A65D5D}"/>
              </a:ext>
            </a:extLst>
          </p:cNvPr>
          <p:cNvSpPr txBox="1">
            <a:spLocks noChangeArrowheads="1"/>
          </p:cNvSpPr>
          <p:nvPr/>
        </p:nvSpPr>
        <p:spPr bwMode="auto">
          <a:xfrm>
            <a:off x="2627313" y="2276475"/>
            <a:ext cx="3240087"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4400">
                <a:solidFill>
                  <a:schemeClr val="folHlink"/>
                </a:solidFill>
              </a:rPr>
              <a:t>金属、塑料</a:t>
            </a:r>
          </a:p>
          <a:p>
            <a:pPr eaLnBrk="1" hangingPunct="1"/>
            <a:r>
              <a:rPr lang="zh-CN" altLang="en-US" sz="4400">
                <a:solidFill>
                  <a:schemeClr val="folHlink"/>
                </a:solidFill>
              </a:rPr>
              <a:t>陶瓷、玻璃</a:t>
            </a:r>
          </a:p>
          <a:p>
            <a:pPr eaLnBrk="1" hangingPunct="1"/>
            <a:r>
              <a:rPr lang="en-US" altLang="zh-CN" sz="4400">
                <a:solidFill>
                  <a:schemeClr val="folHlink"/>
                </a:solidFill>
                <a:latin typeface="Arial" panose="020B0604020202020204" pitchFamily="34" charset="0"/>
              </a:rPr>
              <a:t>……</a:t>
            </a:r>
            <a:endParaRPr lang="en-US" altLang="zh-CN" sz="4400">
              <a:solidFill>
                <a:schemeClr val="folHlink"/>
              </a:solidFill>
            </a:endParaRPr>
          </a:p>
          <a:p>
            <a:pPr eaLnBrk="1" hangingPunct="1"/>
            <a:endParaRPr lang="zh-CN" altLang="en-US" sz="4400">
              <a:solidFill>
                <a:schemeClr val="folHlink"/>
              </a:solidFill>
            </a:endParaRPr>
          </a:p>
        </p:txBody>
      </p:sp>
      <p:sp>
        <p:nvSpPr>
          <p:cNvPr id="28676" name="矩形 4">
            <a:extLst>
              <a:ext uri="{FF2B5EF4-FFF2-40B4-BE49-F238E27FC236}">
                <a16:creationId xmlns:a16="http://schemas.microsoft.com/office/drawing/2014/main" id="{61D56373-D4CC-46CA-BDE2-41C0415132D1}"/>
              </a:ext>
            </a:extLst>
          </p:cNvPr>
          <p:cNvSpPr>
            <a:spLocks noChangeArrowheads="1"/>
          </p:cNvSpPr>
          <p:nvPr/>
        </p:nvSpPr>
        <p:spPr bwMode="auto">
          <a:xfrm>
            <a:off x="323850" y="404813"/>
            <a:ext cx="483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400" b="1">
                <a:solidFill>
                  <a:schemeClr val="hlink"/>
                </a:solidFill>
              </a:rPr>
              <a:t>3.2.3 </a:t>
            </a:r>
            <a:r>
              <a:rPr lang="zh-CN" altLang="en-US" sz="2400" b="1">
                <a:solidFill>
                  <a:schemeClr val="hlink"/>
                </a:solidFill>
              </a:rPr>
              <a:t>问题</a:t>
            </a:r>
            <a:r>
              <a:rPr lang="en-US" altLang="zh-CN" sz="2400" b="1">
                <a:solidFill>
                  <a:schemeClr val="hlink"/>
                </a:solidFill>
              </a:rPr>
              <a:t>9</a:t>
            </a:r>
            <a:r>
              <a:rPr lang="zh-CN" altLang="en-US" sz="2400" b="1">
                <a:solidFill>
                  <a:schemeClr val="hlink"/>
                </a:solidFill>
              </a:rPr>
              <a:t>： 可探测那些材料？</a:t>
            </a:r>
            <a:r>
              <a:rPr lang="en-US" altLang="zh-CN" sz="2400" b="1">
                <a:solidFill>
                  <a:schemeClr val="hlink"/>
                </a:solidFill>
              </a:rPr>
              <a:t> </a:t>
            </a:r>
            <a:endParaRPr lang="zh-CN" altLang="en-US"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灯片编号占位符 3">
            <a:extLst>
              <a:ext uri="{FF2B5EF4-FFF2-40B4-BE49-F238E27FC236}">
                <a16:creationId xmlns:a16="http://schemas.microsoft.com/office/drawing/2014/main" id="{E887CA3A-CF57-4BA1-907A-C225F752930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7A765FFE-AB93-4CF3-9CC8-E7E906B5C9D2}" type="slidenum">
              <a:rPr lang="zh-CN" altLang="en-US" smtClean="0"/>
              <a:pPr/>
              <a:t>26</a:t>
            </a:fld>
            <a:endParaRPr lang="en-US" altLang="zh-CN"/>
          </a:p>
        </p:txBody>
      </p:sp>
      <p:sp>
        <p:nvSpPr>
          <p:cNvPr id="29699" name="Rectangle 2">
            <a:extLst>
              <a:ext uri="{FF2B5EF4-FFF2-40B4-BE49-F238E27FC236}">
                <a16:creationId xmlns:a16="http://schemas.microsoft.com/office/drawing/2014/main" id="{EFFB9BDE-7890-4698-8F8E-9D18EEDE851C}"/>
              </a:ext>
            </a:extLst>
          </p:cNvPr>
          <p:cNvSpPr>
            <a:spLocks noGrp="1" noChangeArrowheads="1"/>
          </p:cNvSpPr>
          <p:nvPr>
            <p:ph type="title"/>
          </p:nvPr>
        </p:nvSpPr>
        <p:spPr bwMode="auto">
          <a:xfrm>
            <a:off x="323850" y="419100"/>
            <a:ext cx="6121400" cy="56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2400" b="1">
                <a:solidFill>
                  <a:schemeClr val="hlink"/>
                </a:solidFill>
              </a:rPr>
              <a:t>3.2.4</a:t>
            </a:r>
            <a:r>
              <a:rPr lang="zh-CN" altLang="en-US" sz="2400" b="1">
                <a:solidFill>
                  <a:schemeClr val="hlink"/>
                </a:solidFill>
              </a:rPr>
              <a:t> </a:t>
            </a:r>
            <a:r>
              <a:rPr lang="zh-CN" altLang="en-US" sz="2400" b="1">
                <a:solidFill>
                  <a:srgbClr val="FF0000"/>
                </a:solidFill>
              </a:rPr>
              <a:t>问题</a:t>
            </a:r>
            <a:r>
              <a:rPr lang="en-US" altLang="zh-CN" sz="2400" b="1">
                <a:solidFill>
                  <a:srgbClr val="FF0000"/>
                </a:solidFill>
              </a:rPr>
              <a:t>10. </a:t>
            </a:r>
            <a:r>
              <a:rPr lang="zh-CN" altLang="en-US" sz="2400" b="1">
                <a:solidFill>
                  <a:srgbClr val="FF0000"/>
                </a:solidFill>
              </a:rPr>
              <a:t>一次波和多次波</a:t>
            </a:r>
            <a:br>
              <a:rPr lang="zh-CN" altLang="en-US" sz="2800" b="1">
                <a:solidFill>
                  <a:srgbClr val="FF0000"/>
                </a:solidFill>
              </a:rPr>
            </a:br>
            <a:endParaRPr lang="zh-CN" altLang="en-US" sz="2800" b="1">
              <a:solidFill>
                <a:srgbClr val="FF0000"/>
              </a:solidFill>
            </a:endParaRPr>
          </a:p>
        </p:txBody>
      </p:sp>
      <p:sp>
        <p:nvSpPr>
          <p:cNvPr id="29700" name="Rectangle 3">
            <a:extLst>
              <a:ext uri="{FF2B5EF4-FFF2-40B4-BE49-F238E27FC236}">
                <a16:creationId xmlns:a16="http://schemas.microsoft.com/office/drawing/2014/main" id="{80441B98-FB01-489C-BCC4-BCFE3C1E5950}"/>
              </a:ext>
            </a:extLst>
          </p:cNvPr>
          <p:cNvSpPr>
            <a:spLocks noChangeArrowheads="1"/>
          </p:cNvSpPr>
          <p:nvPr/>
        </p:nvSpPr>
        <p:spPr bwMode="auto">
          <a:xfrm>
            <a:off x="2590800" y="2895600"/>
            <a:ext cx="3529013" cy="1190625"/>
          </a:xfrm>
          <a:prstGeom prst="rect">
            <a:avLst/>
          </a:prstGeom>
          <a:solidFill>
            <a:srgbClr val="C0C0C0"/>
          </a:solidFill>
          <a:ln w="9525">
            <a:solidFill>
              <a:schemeClr val="tx1"/>
            </a:solidFill>
            <a:miter lim="800000"/>
            <a:headEnd/>
            <a:tailEnd/>
          </a:ln>
        </p:spPr>
        <p:txBody>
          <a:bodyPr lIns="90000" tIns="46800" rIns="90000" bIns="46800" anchor="ct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6628" name="Line 4">
            <a:extLst>
              <a:ext uri="{FF2B5EF4-FFF2-40B4-BE49-F238E27FC236}">
                <a16:creationId xmlns:a16="http://schemas.microsoft.com/office/drawing/2014/main" id="{04252962-EDDD-4B32-B3AE-38CAAFB40300}"/>
              </a:ext>
            </a:extLst>
          </p:cNvPr>
          <p:cNvSpPr>
            <a:spLocks noChangeShapeType="1"/>
          </p:cNvSpPr>
          <p:nvPr/>
        </p:nvSpPr>
        <p:spPr bwMode="auto">
          <a:xfrm>
            <a:off x="3352800" y="2914650"/>
            <a:ext cx="533400" cy="7239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29702" name="Oval 5">
            <a:extLst>
              <a:ext uri="{FF2B5EF4-FFF2-40B4-BE49-F238E27FC236}">
                <a16:creationId xmlns:a16="http://schemas.microsoft.com/office/drawing/2014/main" id="{B9A34037-6951-45D3-91C3-ED4CF7C49F70}"/>
              </a:ext>
            </a:extLst>
          </p:cNvPr>
          <p:cNvSpPr>
            <a:spLocks noChangeArrowheads="1"/>
          </p:cNvSpPr>
          <p:nvPr/>
        </p:nvSpPr>
        <p:spPr bwMode="auto">
          <a:xfrm>
            <a:off x="3829050" y="3619500"/>
            <a:ext cx="228600" cy="228600"/>
          </a:xfrm>
          <a:prstGeom prst="ellipse">
            <a:avLst/>
          </a:prstGeom>
          <a:solidFill>
            <a:schemeClr val="accent1"/>
          </a:solidFill>
          <a:ln w="9525">
            <a:solidFill>
              <a:schemeClr val="tx1"/>
            </a:solidFill>
            <a:round/>
            <a:headEnd/>
            <a:tailEnd/>
          </a:ln>
        </p:spPr>
        <p:txBody>
          <a:bodyPr lIns="90000" tIns="46800" rIns="90000" bIns="46800" anchor="ct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strips(downLeft)">
                                      <p:cBhvr>
                                        <p:cTn id="7"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灯片编号占位符 3">
            <a:extLst>
              <a:ext uri="{FF2B5EF4-FFF2-40B4-BE49-F238E27FC236}">
                <a16:creationId xmlns:a16="http://schemas.microsoft.com/office/drawing/2014/main" id="{D9EAC7AC-CF55-42AF-8A45-0923BE96386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056299D9-A823-4F9A-9DFB-53C0B2A4DE7A}" type="slidenum">
              <a:rPr lang="zh-CN" altLang="en-US" smtClean="0"/>
              <a:pPr/>
              <a:t>27</a:t>
            </a:fld>
            <a:endParaRPr lang="en-US" altLang="zh-CN"/>
          </a:p>
        </p:txBody>
      </p:sp>
      <p:sp>
        <p:nvSpPr>
          <p:cNvPr id="30723" name="Rectangle 2">
            <a:extLst>
              <a:ext uri="{FF2B5EF4-FFF2-40B4-BE49-F238E27FC236}">
                <a16:creationId xmlns:a16="http://schemas.microsoft.com/office/drawing/2014/main" id="{D2F170FA-A7B3-4C9F-B512-1602F18165F3}"/>
              </a:ext>
            </a:extLst>
          </p:cNvPr>
          <p:cNvSpPr>
            <a:spLocks noGrp="1" noChangeArrowheads="1"/>
          </p:cNvSpPr>
          <p:nvPr>
            <p:ph type="title"/>
          </p:nvPr>
        </p:nvSpPr>
        <p:spPr bwMode="auto">
          <a:xfrm>
            <a:off x="323850" y="419100"/>
            <a:ext cx="6121400" cy="56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2400" b="1">
                <a:solidFill>
                  <a:schemeClr val="hlink"/>
                </a:solidFill>
              </a:rPr>
              <a:t>3.2.5 </a:t>
            </a:r>
            <a:r>
              <a:rPr lang="zh-CN" altLang="en-US" sz="2400" b="1">
                <a:solidFill>
                  <a:srgbClr val="FF0000"/>
                </a:solidFill>
              </a:rPr>
              <a:t>问题</a:t>
            </a:r>
            <a:r>
              <a:rPr lang="en-US" altLang="zh-CN" sz="2400" b="1">
                <a:solidFill>
                  <a:srgbClr val="FF0000"/>
                </a:solidFill>
              </a:rPr>
              <a:t>10. </a:t>
            </a:r>
            <a:r>
              <a:rPr lang="zh-CN" altLang="en-US" sz="2400" b="1">
                <a:solidFill>
                  <a:srgbClr val="FF0000"/>
                </a:solidFill>
              </a:rPr>
              <a:t>一次波和多次波</a:t>
            </a:r>
            <a:br>
              <a:rPr lang="zh-CN" altLang="en-US" sz="2800" b="1">
                <a:solidFill>
                  <a:srgbClr val="FF0000"/>
                </a:solidFill>
              </a:rPr>
            </a:br>
            <a:endParaRPr lang="zh-CN" altLang="en-US" sz="2800" b="1">
              <a:solidFill>
                <a:srgbClr val="FF0000"/>
              </a:solidFill>
            </a:endParaRPr>
          </a:p>
        </p:txBody>
      </p:sp>
      <p:sp>
        <p:nvSpPr>
          <p:cNvPr id="30724" name="Rectangle 3">
            <a:extLst>
              <a:ext uri="{FF2B5EF4-FFF2-40B4-BE49-F238E27FC236}">
                <a16:creationId xmlns:a16="http://schemas.microsoft.com/office/drawing/2014/main" id="{7DD1A1C3-B207-4531-9C11-97B55533C332}"/>
              </a:ext>
            </a:extLst>
          </p:cNvPr>
          <p:cNvSpPr>
            <a:spLocks noChangeArrowheads="1"/>
          </p:cNvSpPr>
          <p:nvPr/>
        </p:nvSpPr>
        <p:spPr bwMode="auto">
          <a:xfrm>
            <a:off x="2795588" y="2895600"/>
            <a:ext cx="3529012" cy="1190625"/>
          </a:xfrm>
          <a:prstGeom prst="rect">
            <a:avLst/>
          </a:prstGeom>
          <a:solidFill>
            <a:srgbClr val="C0C0C0"/>
          </a:solidFill>
          <a:ln w="9525">
            <a:solidFill>
              <a:schemeClr val="tx1"/>
            </a:solidFill>
            <a:miter lim="800000"/>
            <a:headEnd/>
            <a:tailEnd/>
          </a:ln>
        </p:spPr>
        <p:txBody>
          <a:bodyPr lIns="90000" tIns="46800" rIns="90000" bIns="46800" anchor="ct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7652" name="Line 4">
            <a:extLst>
              <a:ext uri="{FF2B5EF4-FFF2-40B4-BE49-F238E27FC236}">
                <a16:creationId xmlns:a16="http://schemas.microsoft.com/office/drawing/2014/main" id="{5E3937C3-52A2-4E3D-8301-83DB0D3831BD}"/>
              </a:ext>
            </a:extLst>
          </p:cNvPr>
          <p:cNvSpPr>
            <a:spLocks noChangeShapeType="1"/>
          </p:cNvSpPr>
          <p:nvPr/>
        </p:nvSpPr>
        <p:spPr bwMode="auto">
          <a:xfrm>
            <a:off x="3733800" y="2933700"/>
            <a:ext cx="838200" cy="11239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30726" name="Oval 5">
            <a:extLst>
              <a:ext uri="{FF2B5EF4-FFF2-40B4-BE49-F238E27FC236}">
                <a16:creationId xmlns:a16="http://schemas.microsoft.com/office/drawing/2014/main" id="{C385B7ED-66FD-47E1-9BB0-C80038F55F15}"/>
              </a:ext>
            </a:extLst>
          </p:cNvPr>
          <p:cNvSpPr>
            <a:spLocks noChangeArrowheads="1"/>
          </p:cNvSpPr>
          <p:nvPr/>
        </p:nvSpPr>
        <p:spPr bwMode="auto">
          <a:xfrm>
            <a:off x="5105400" y="3124200"/>
            <a:ext cx="228600" cy="228600"/>
          </a:xfrm>
          <a:prstGeom prst="ellipse">
            <a:avLst/>
          </a:prstGeom>
          <a:solidFill>
            <a:schemeClr val="accent1"/>
          </a:solidFill>
          <a:ln w="9525">
            <a:solidFill>
              <a:schemeClr val="tx1"/>
            </a:solidFill>
            <a:round/>
            <a:headEnd/>
            <a:tailEnd/>
          </a:ln>
        </p:spPr>
        <p:txBody>
          <a:bodyPr lIns="90000" tIns="46800" rIns="90000" bIns="46800" anchor="ct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7654" name="Line 6">
            <a:extLst>
              <a:ext uri="{FF2B5EF4-FFF2-40B4-BE49-F238E27FC236}">
                <a16:creationId xmlns:a16="http://schemas.microsoft.com/office/drawing/2014/main" id="{86E1FF74-66A8-46FF-B0CE-0E3C4E7797A6}"/>
              </a:ext>
            </a:extLst>
          </p:cNvPr>
          <p:cNvSpPr>
            <a:spLocks noChangeShapeType="1"/>
          </p:cNvSpPr>
          <p:nvPr/>
        </p:nvSpPr>
        <p:spPr bwMode="auto">
          <a:xfrm flipV="1">
            <a:off x="4640263" y="3295650"/>
            <a:ext cx="541337" cy="762000"/>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27655" name="Line 7">
            <a:extLst>
              <a:ext uri="{FF2B5EF4-FFF2-40B4-BE49-F238E27FC236}">
                <a16:creationId xmlns:a16="http://schemas.microsoft.com/office/drawing/2014/main" id="{427550BA-EED2-42B7-ABFE-7E2CBADB2A49}"/>
              </a:ext>
            </a:extLst>
          </p:cNvPr>
          <p:cNvSpPr>
            <a:spLocks noChangeShapeType="1"/>
          </p:cNvSpPr>
          <p:nvPr/>
        </p:nvSpPr>
        <p:spPr bwMode="auto">
          <a:xfrm flipH="1">
            <a:off x="4572000" y="3352800"/>
            <a:ext cx="525463" cy="742950"/>
          </a:xfrm>
          <a:prstGeom prst="line">
            <a:avLst/>
          </a:prstGeom>
          <a:noFill/>
          <a:ln w="22225">
            <a:solidFill>
              <a:srgbClr val="0000FF"/>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27656" name="Line 8">
            <a:extLst>
              <a:ext uri="{FF2B5EF4-FFF2-40B4-BE49-F238E27FC236}">
                <a16:creationId xmlns:a16="http://schemas.microsoft.com/office/drawing/2014/main" id="{1F83E7E2-0886-46E1-BAB0-87304D5D5A8A}"/>
              </a:ext>
            </a:extLst>
          </p:cNvPr>
          <p:cNvSpPr>
            <a:spLocks noChangeShapeType="1"/>
          </p:cNvSpPr>
          <p:nvPr/>
        </p:nvSpPr>
        <p:spPr bwMode="auto">
          <a:xfrm flipH="1" flipV="1">
            <a:off x="3810000" y="2971800"/>
            <a:ext cx="762000" cy="100965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30730" name="Rectangle 9">
            <a:extLst>
              <a:ext uri="{FF2B5EF4-FFF2-40B4-BE49-F238E27FC236}">
                <a16:creationId xmlns:a16="http://schemas.microsoft.com/office/drawing/2014/main" id="{7C6A7B4E-6CAF-4EA1-B0FB-F862C0418CA7}"/>
              </a:ext>
            </a:extLst>
          </p:cNvPr>
          <p:cNvSpPr>
            <a:spLocks noChangeArrowheads="1"/>
          </p:cNvSpPr>
          <p:nvPr/>
        </p:nvSpPr>
        <p:spPr bwMode="auto">
          <a:xfrm>
            <a:off x="3429000" y="2362200"/>
            <a:ext cx="533400" cy="533400"/>
          </a:xfrm>
          <a:prstGeom prst="rect">
            <a:avLst/>
          </a:prstGeom>
          <a:solidFill>
            <a:schemeClr val="accent1"/>
          </a:solidFill>
          <a:ln w="9525">
            <a:solidFill>
              <a:schemeClr val="tx1"/>
            </a:solidFill>
            <a:miter lim="800000"/>
            <a:headEnd/>
            <a:tailEnd/>
          </a:ln>
        </p:spPr>
        <p:txBody>
          <a:bodyPr wrap="none" lIns="90000" tIns="46800" rIns="90000" bIns="46800" anchor="ct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0731" name="未知">
            <a:extLst>
              <a:ext uri="{FF2B5EF4-FFF2-40B4-BE49-F238E27FC236}">
                <a16:creationId xmlns:a16="http://schemas.microsoft.com/office/drawing/2014/main" id="{22301600-F3F8-434F-94B8-778D8BF1D20C}"/>
              </a:ext>
            </a:extLst>
          </p:cNvPr>
          <p:cNvSpPr>
            <a:spLocks/>
          </p:cNvSpPr>
          <p:nvPr/>
        </p:nvSpPr>
        <p:spPr bwMode="auto">
          <a:xfrm>
            <a:off x="3713163" y="1225550"/>
            <a:ext cx="1571625" cy="1096963"/>
          </a:xfrm>
          <a:custGeom>
            <a:avLst/>
            <a:gdLst>
              <a:gd name="T0" fmla="*/ 0 w 990"/>
              <a:gd name="T1" fmla="*/ 2147483646 h 691"/>
              <a:gd name="T2" fmla="*/ 2147483646 w 990"/>
              <a:gd name="T3" fmla="*/ 2147483646 h 691"/>
              <a:gd name="T4" fmla="*/ 2147483646 w 990"/>
              <a:gd name="T5" fmla="*/ 2147483646 h 691"/>
              <a:gd name="T6" fmla="*/ 2147483646 w 990"/>
              <a:gd name="T7" fmla="*/ 2147483646 h 691"/>
              <a:gd name="T8" fmla="*/ 2147483646 w 990"/>
              <a:gd name="T9" fmla="*/ 2147483646 h 691"/>
              <a:gd name="T10" fmla="*/ 2147483646 w 990"/>
              <a:gd name="T11" fmla="*/ 2147483646 h 691"/>
              <a:gd name="T12" fmla="*/ 2147483646 w 990"/>
              <a:gd name="T13" fmla="*/ 2147483646 h 691"/>
              <a:gd name="T14" fmla="*/ 2147483646 w 990"/>
              <a:gd name="T15" fmla="*/ 2147483646 h 691"/>
              <a:gd name="T16" fmla="*/ 2147483646 w 990"/>
              <a:gd name="T17" fmla="*/ 2147483646 h 691"/>
              <a:gd name="T18" fmla="*/ 2147483646 w 990"/>
              <a:gd name="T19" fmla="*/ 0 h 6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0"/>
              <a:gd name="T31" fmla="*/ 0 h 691"/>
              <a:gd name="T32" fmla="*/ 990 w 990"/>
              <a:gd name="T33" fmla="*/ 691 h 6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0" h="691">
                <a:moveTo>
                  <a:pt x="0" y="691"/>
                </a:moveTo>
                <a:cubicBezTo>
                  <a:pt x="24" y="508"/>
                  <a:pt x="1" y="559"/>
                  <a:pt x="57" y="449"/>
                </a:cubicBezTo>
                <a:cubicBezTo>
                  <a:pt x="75" y="414"/>
                  <a:pt x="115" y="345"/>
                  <a:pt x="115" y="345"/>
                </a:cubicBezTo>
                <a:cubicBezTo>
                  <a:pt x="143" y="259"/>
                  <a:pt x="189" y="225"/>
                  <a:pt x="276" y="207"/>
                </a:cubicBezTo>
                <a:cubicBezTo>
                  <a:pt x="334" y="222"/>
                  <a:pt x="390" y="242"/>
                  <a:pt x="449" y="253"/>
                </a:cubicBezTo>
                <a:cubicBezTo>
                  <a:pt x="501" y="285"/>
                  <a:pt x="532" y="286"/>
                  <a:pt x="564" y="334"/>
                </a:cubicBezTo>
                <a:cubicBezTo>
                  <a:pt x="556" y="349"/>
                  <a:pt x="552" y="367"/>
                  <a:pt x="541" y="380"/>
                </a:cubicBezTo>
                <a:cubicBezTo>
                  <a:pt x="532" y="391"/>
                  <a:pt x="514" y="415"/>
                  <a:pt x="506" y="403"/>
                </a:cubicBezTo>
                <a:cubicBezTo>
                  <a:pt x="488" y="375"/>
                  <a:pt x="534" y="306"/>
                  <a:pt x="553" y="288"/>
                </a:cubicBezTo>
                <a:cubicBezTo>
                  <a:pt x="645" y="103"/>
                  <a:pt x="775" y="0"/>
                  <a:pt x="990" y="0"/>
                </a:cubicBezTo>
              </a:path>
            </a:pathLst>
          </a:custGeom>
          <a:noFill/>
          <a:ln w="9525" cap="flat"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strips(downLeft)">
                                      <p:cBhvr>
                                        <p:cTn id="7" dur="5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27654"/>
                                        </p:tgtEl>
                                        <p:attrNameLst>
                                          <p:attrName>style.visibility</p:attrName>
                                        </p:attrNameLst>
                                      </p:cBhvr>
                                      <p:to>
                                        <p:strVal val="visible"/>
                                      </p:to>
                                    </p:set>
                                    <p:animEffect transition="in" filter="strips(upRight)">
                                      <p:cBhvr>
                                        <p:cTn id="12" dur="500"/>
                                        <p:tgtEl>
                                          <p:spTgt spid="276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27655"/>
                                        </p:tgtEl>
                                        <p:attrNameLst>
                                          <p:attrName>style.visibility</p:attrName>
                                        </p:attrNameLst>
                                      </p:cBhvr>
                                      <p:to>
                                        <p:strVal val="visible"/>
                                      </p:to>
                                    </p:set>
                                    <p:animEffect transition="in" filter="strips(downLeft)">
                                      <p:cBhvr>
                                        <p:cTn id="17" dur="500"/>
                                        <p:tgtEl>
                                          <p:spTgt spid="276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9" fill="hold" nodeType="clickEffect">
                                  <p:stCondLst>
                                    <p:cond delay="0"/>
                                  </p:stCondLst>
                                  <p:childTnLst>
                                    <p:set>
                                      <p:cBhvr>
                                        <p:cTn id="21" dur="1" fill="hold">
                                          <p:stCondLst>
                                            <p:cond delay="0"/>
                                          </p:stCondLst>
                                        </p:cTn>
                                        <p:tgtEl>
                                          <p:spTgt spid="27656"/>
                                        </p:tgtEl>
                                        <p:attrNameLst>
                                          <p:attrName>style.visibility</p:attrName>
                                        </p:attrNameLst>
                                      </p:cBhvr>
                                      <p:to>
                                        <p:strVal val="visible"/>
                                      </p:to>
                                    </p:set>
                                    <p:animEffect transition="in" filter="strips(upLeft)">
                                      <p:cBhvr>
                                        <p:cTn id="22"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灯片编号占位符 3">
            <a:extLst>
              <a:ext uri="{FF2B5EF4-FFF2-40B4-BE49-F238E27FC236}">
                <a16:creationId xmlns:a16="http://schemas.microsoft.com/office/drawing/2014/main" id="{E8CEFD55-9CA7-4ECE-B6DB-147A39810FA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69B06952-FF10-47C1-8469-D9BA45761E6C}" type="slidenum">
              <a:rPr lang="zh-CN" altLang="en-US" smtClean="0"/>
              <a:pPr/>
              <a:t>28</a:t>
            </a:fld>
            <a:endParaRPr lang="en-US" altLang="zh-CN"/>
          </a:p>
        </p:txBody>
      </p:sp>
      <p:sp>
        <p:nvSpPr>
          <p:cNvPr id="31747" name="AutoShape 2">
            <a:extLst>
              <a:ext uri="{FF2B5EF4-FFF2-40B4-BE49-F238E27FC236}">
                <a16:creationId xmlns:a16="http://schemas.microsoft.com/office/drawing/2014/main" id="{10B70DF9-09E4-4E43-A923-68D086B6DFB5}"/>
              </a:ext>
            </a:extLst>
          </p:cNvPr>
          <p:cNvSpPr>
            <a:spLocks noChangeArrowheads="1"/>
          </p:cNvSpPr>
          <p:nvPr/>
        </p:nvSpPr>
        <p:spPr bwMode="auto">
          <a:xfrm>
            <a:off x="1116013" y="1125538"/>
            <a:ext cx="7488237" cy="4608512"/>
          </a:xfrm>
          <a:prstGeom prst="horizontalScroll">
            <a:avLst>
              <a:gd name="adj" fmla="val 12500"/>
            </a:avLst>
          </a:prstGeom>
          <a:solidFill>
            <a:srgbClr val="99CCFF"/>
          </a:solidFill>
          <a:ln w="9525">
            <a:solidFill>
              <a:schemeClr val="folHlink"/>
            </a:solidFill>
            <a:round/>
            <a:headEnd/>
            <a:tailEnd/>
          </a:ln>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7200" b="1">
                <a:solidFill>
                  <a:srgbClr val="FF0000"/>
                </a:solidFill>
              </a:rPr>
              <a:t>第四部分  </a:t>
            </a:r>
          </a:p>
          <a:p>
            <a:pPr algn="ctr" eaLnBrk="1" hangingPunct="1"/>
            <a:endParaRPr lang="zh-CN" altLang="en-US" sz="6600" b="1">
              <a:solidFill>
                <a:srgbClr val="FF0000"/>
              </a:solidFill>
            </a:endParaRPr>
          </a:p>
          <a:p>
            <a:pPr algn="ctr" eaLnBrk="1" hangingPunct="1"/>
            <a:r>
              <a:rPr lang="zh-CN" altLang="en-US" sz="6600" b="1">
                <a:solidFill>
                  <a:srgbClr val="FF0000"/>
                </a:solidFill>
              </a:rPr>
              <a:t>超探（</a:t>
            </a:r>
            <a:r>
              <a:rPr lang="en-US" altLang="zh-CN" sz="6600" b="1">
                <a:solidFill>
                  <a:srgbClr val="FF0000"/>
                </a:solidFill>
              </a:rPr>
              <a:t>UT</a:t>
            </a:r>
            <a:r>
              <a:rPr lang="zh-CN" altLang="en-US" sz="6600" b="1">
                <a:solidFill>
                  <a:srgbClr val="FF0000"/>
                </a:solidFill>
              </a:rPr>
              <a:t>）基础</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灯片编号占位符 1">
            <a:extLst>
              <a:ext uri="{FF2B5EF4-FFF2-40B4-BE49-F238E27FC236}">
                <a16:creationId xmlns:a16="http://schemas.microsoft.com/office/drawing/2014/main" id="{515E701C-6446-4BA7-8F42-E18AF9FC81B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50D53970-3BCE-441F-96EC-7E4CB59C1765}" type="slidenum">
              <a:rPr lang="zh-CN" altLang="en-US" smtClean="0"/>
              <a:pPr/>
              <a:t>29</a:t>
            </a:fld>
            <a:endParaRPr lang="en-US" altLang="zh-CN"/>
          </a:p>
        </p:txBody>
      </p:sp>
      <p:sp>
        <p:nvSpPr>
          <p:cNvPr id="29698" name="Oval 2">
            <a:hlinkClick r:id="rId2" action="ppaction://hlinksldjump"/>
            <a:extLst>
              <a:ext uri="{FF2B5EF4-FFF2-40B4-BE49-F238E27FC236}">
                <a16:creationId xmlns:a16="http://schemas.microsoft.com/office/drawing/2014/main" id="{AAFB160E-0C09-42EA-8F85-2DDAD22D1997}"/>
              </a:ext>
            </a:extLst>
          </p:cNvPr>
          <p:cNvSpPr>
            <a:spLocks noChangeAspect="1" noChangeArrowheads="1"/>
          </p:cNvSpPr>
          <p:nvPr/>
        </p:nvSpPr>
        <p:spPr bwMode="auto">
          <a:xfrm>
            <a:off x="1979613" y="476250"/>
            <a:ext cx="444500" cy="444500"/>
          </a:xfrm>
          <a:prstGeom prst="ellipse">
            <a:avLst/>
          </a:prstGeom>
          <a:gradFill rotWithShape="0">
            <a:gsLst>
              <a:gs pos="0">
                <a:schemeClr val="accent1">
                  <a:gamma/>
                  <a:tint val="0"/>
                  <a:invGamma/>
                </a:schemeClr>
              </a:gs>
              <a:gs pos="100000">
                <a:schemeClr val="accent1"/>
              </a:gs>
            </a:gsLst>
            <a:path path="shape">
              <a:fillToRect l="50000" t="50000" r="50000" b="50000"/>
            </a:path>
          </a:gradFill>
          <a:ln w="12700">
            <a:solidFill>
              <a:srgbClr val="002D86"/>
            </a:solidFill>
            <a:round/>
            <a:headEnd/>
            <a:tailEnd/>
          </a:ln>
          <a:effectLst/>
        </p:spPr>
        <p:txBody>
          <a:bodyPr wrap="none" lIns="0" tIns="0" rIns="0" bIns="0"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defRPr/>
            </a:pPr>
            <a:r>
              <a:rPr lang="en-US" altLang="zh-CN" sz="2400" b="1">
                <a:solidFill>
                  <a:schemeClr val="accent2"/>
                </a:solidFill>
                <a:latin typeface="仿宋体"/>
                <a:ea typeface="仿宋体"/>
                <a:cs typeface="仿宋体"/>
              </a:rPr>
              <a:t>4</a:t>
            </a:r>
          </a:p>
        </p:txBody>
      </p:sp>
      <p:sp>
        <p:nvSpPr>
          <p:cNvPr id="32772" name="Rectangle 3">
            <a:extLst>
              <a:ext uri="{FF2B5EF4-FFF2-40B4-BE49-F238E27FC236}">
                <a16:creationId xmlns:a16="http://schemas.microsoft.com/office/drawing/2014/main" id="{6C7B3CAA-EEE4-4B40-AC08-C684CE55420C}"/>
              </a:ext>
            </a:extLst>
          </p:cNvPr>
          <p:cNvSpPr>
            <a:spLocks noChangeArrowheads="1"/>
          </p:cNvSpPr>
          <p:nvPr/>
        </p:nvSpPr>
        <p:spPr bwMode="auto">
          <a:xfrm>
            <a:off x="611188" y="2203450"/>
            <a:ext cx="8575675"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800" b="1">
                <a:solidFill>
                  <a:schemeClr val="folHlink"/>
                </a:solidFill>
                <a:latin typeface="华文中宋" panose="02010600040101010101" pitchFamily="2" charset="-122"/>
                <a:ea typeface="华文中宋" panose="02010600040101010101" pitchFamily="2" charset="-122"/>
              </a:rPr>
              <a:t>1. A</a:t>
            </a:r>
            <a:r>
              <a:rPr lang="zh-CN" altLang="en-US" sz="2800" b="1">
                <a:solidFill>
                  <a:schemeClr val="folHlink"/>
                </a:solidFill>
                <a:latin typeface="华文中宋" panose="02010600040101010101" pitchFamily="2" charset="-122"/>
                <a:ea typeface="华文中宋" panose="02010600040101010101" pitchFamily="2" charset="-122"/>
              </a:rPr>
              <a:t>型显示</a:t>
            </a:r>
            <a:r>
              <a:rPr lang="en-US" altLang="zh-CN" sz="2800" b="1">
                <a:solidFill>
                  <a:schemeClr val="folHlink"/>
                </a:solidFill>
                <a:latin typeface="华文中宋" panose="02010600040101010101" pitchFamily="2" charset="-122"/>
                <a:ea typeface="华文中宋" panose="02010600040101010101" pitchFamily="2" charset="-122"/>
              </a:rPr>
              <a:t>:</a:t>
            </a:r>
          </a:p>
          <a:p>
            <a:pPr eaLnBrk="1" hangingPunct="1"/>
            <a:r>
              <a:rPr lang="en-US" altLang="zh-CN" sz="2800" b="1">
                <a:solidFill>
                  <a:schemeClr val="folHlink"/>
                </a:solidFill>
                <a:latin typeface="华文中宋" panose="02010600040101010101" pitchFamily="2" charset="-122"/>
                <a:ea typeface="华文中宋" panose="02010600040101010101" pitchFamily="2" charset="-122"/>
              </a:rPr>
              <a:t>   </a:t>
            </a:r>
            <a:r>
              <a:rPr lang="zh-CN" altLang="en-US" sz="2800" b="1">
                <a:solidFill>
                  <a:schemeClr val="folHlink"/>
                </a:solidFill>
                <a:latin typeface="华文中宋" panose="02010600040101010101" pitchFamily="2" charset="-122"/>
                <a:ea typeface="华文中宋" panose="02010600040101010101" pitchFamily="2" charset="-122"/>
              </a:rPr>
              <a:t>以水平基线（</a:t>
            </a:r>
            <a:r>
              <a:rPr lang="en-US" altLang="zh-CN" sz="2800" b="1">
                <a:solidFill>
                  <a:schemeClr val="folHlink"/>
                </a:solidFill>
                <a:latin typeface="华文中宋" panose="02010600040101010101" pitchFamily="2" charset="-122"/>
                <a:ea typeface="华文中宋" panose="02010600040101010101" pitchFamily="2" charset="-122"/>
              </a:rPr>
              <a:t>X</a:t>
            </a:r>
            <a:r>
              <a:rPr lang="zh-CN" altLang="en-US" sz="2800" b="1">
                <a:solidFill>
                  <a:schemeClr val="folHlink"/>
                </a:solidFill>
                <a:latin typeface="华文中宋" panose="02010600040101010101" pitchFamily="2" charset="-122"/>
                <a:ea typeface="华文中宋" panose="02010600040101010101" pitchFamily="2" charset="-122"/>
              </a:rPr>
              <a:t>轴）表示距离或时间，用垂直于</a:t>
            </a:r>
          </a:p>
          <a:p>
            <a:pPr eaLnBrk="1" hangingPunct="1"/>
            <a:r>
              <a:rPr lang="zh-CN" altLang="en-US" sz="2800" b="1">
                <a:solidFill>
                  <a:schemeClr val="folHlink"/>
                </a:solidFill>
                <a:latin typeface="华文中宋" panose="02010600040101010101" pitchFamily="2" charset="-122"/>
                <a:ea typeface="华文中宋" panose="02010600040101010101" pitchFamily="2" charset="-122"/>
              </a:rPr>
              <a:t>   基线的偏转（</a:t>
            </a:r>
            <a:r>
              <a:rPr lang="en-US" altLang="zh-CN" sz="2800" b="1">
                <a:solidFill>
                  <a:schemeClr val="folHlink"/>
                </a:solidFill>
                <a:latin typeface="华文中宋" panose="02010600040101010101" pitchFamily="2" charset="-122"/>
                <a:ea typeface="华文中宋" panose="02010600040101010101" pitchFamily="2" charset="-122"/>
              </a:rPr>
              <a:t>Y</a:t>
            </a:r>
            <a:r>
              <a:rPr lang="zh-CN" altLang="en-US" sz="2800" b="1">
                <a:solidFill>
                  <a:schemeClr val="folHlink"/>
                </a:solidFill>
                <a:latin typeface="华文中宋" panose="02010600040101010101" pitchFamily="2" charset="-122"/>
                <a:ea typeface="华文中宋" panose="02010600040101010101" pitchFamily="2" charset="-122"/>
              </a:rPr>
              <a:t>轴）表示幅度的一种信息表示方法。</a:t>
            </a:r>
          </a:p>
          <a:p>
            <a:pPr eaLnBrk="1" hangingPunct="1"/>
            <a:endParaRPr lang="zh-CN" altLang="en-US" sz="2800" b="1">
              <a:solidFill>
                <a:schemeClr val="folHlink"/>
              </a:solidFill>
              <a:latin typeface="华文中宋" panose="02010600040101010101" pitchFamily="2" charset="-122"/>
              <a:ea typeface="华文中宋" panose="02010600040101010101" pitchFamily="2" charset="-122"/>
            </a:endParaRPr>
          </a:p>
          <a:p>
            <a:pPr eaLnBrk="1" hangingPunct="1"/>
            <a:r>
              <a:rPr lang="en-US" altLang="zh-CN" sz="2800" b="1">
                <a:solidFill>
                  <a:schemeClr val="folHlink"/>
                </a:solidFill>
                <a:latin typeface="华文中宋" panose="02010600040101010101" pitchFamily="2" charset="-122"/>
                <a:ea typeface="华文中宋" panose="02010600040101010101" pitchFamily="2" charset="-122"/>
              </a:rPr>
              <a:t>2. </a:t>
            </a:r>
            <a:r>
              <a:rPr lang="zh-CN" altLang="en-US" sz="2800" b="1">
                <a:solidFill>
                  <a:schemeClr val="folHlink"/>
                </a:solidFill>
                <a:latin typeface="华文中宋" panose="02010600040101010101" pitchFamily="2" charset="-122"/>
                <a:ea typeface="华文中宋" panose="02010600040101010101" pitchFamily="2" charset="-122"/>
              </a:rPr>
              <a:t>检测频率：</a:t>
            </a:r>
          </a:p>
          <a:p>
            <a:pPr eaLnBrk="1" hangingPunct="1"/>
            <a:r>
              <a:rPr lang="zh-CN" altLang="en-US" sz="2800" b="1">
                <a:solidFill>
                  <a:schemeClr val="folHlink"/>
                </a:solidFill>
                <a:latin typeface="华文中宋" panose="02010600040101010101" pitchFamily="2" charset="-122"/>
                <a:ea typeface="华文中宋" panose="02010600040101010101" pitchFamily="2" charset="-122"/>
              </a:rPr>
              <a:t>    超声检测时所使用的超声波频率</a:t>
            </a:r>
            <a:r>
              <a:rPr lang="en-US" altLang="zh-CN" sz="2800" b="1">
                <a:solidFill>
                  <a:schemeClr val="folHlink"/>
                </a:solidFill>
                <a:latin typeface="华文中宋" panose="02010600040101010101" pitchFamily="2" charset="-122"/>
                <a:ea typeface="华文中宋" panose="02010600040101010101" pitchFamily="2" charset="-122"/>
              </a:rPr>
              <a:t>,</a:t>
            </a:r>
            <a:r>
              <a:rPr lang="zh-CN" altLang="en-US" sz="2800" b="1">
                <a:solidFill>
                  <a:schemeClr val="folHlink"/>
                </a:solidFill>
                <a:latin typeface="华文中宋" panose="02010600040101010101" pitchFamily="2" charset="-122"/>
                <a:ea typeface="华文中宋" panose="02010600040101010101" pitchFamily="2" charset="-122"/>
              </a:rPr>
              <a:t>通常为</a:t>
            </a:r>
          </a:p>
          <a:p>
            <a:pPr eaLnBrk="1" hangingPunct="1"/>
            <a:r>
              <a:rPr lang="zh-CN" altLang="en-US" sz="2800" b="1">
                <a:solidFill>
                  <a:schemeClr val="folHlink"/>
                </a:solidFill>
                <a:latin typeface="华文中宋" panose="02010600040101010101" pitchFamily="2" charset="-122"/>
                <a:ea typeface="华文中宋" panose="02010600040101010101" pitchFamily="2" charset="-122"/>
              </a:rPr>
              <a:t>    </a:t>
            </a:r>
            <a:r>
              <a:rPr lang="en-US" altLang="zh-CN" sz="2800" b="1">
                <a:solidFill>
                  <a:schemeClr val="folHlink"/>
                </a:solidFill>
                <a:latin typeface="华文中宋" panose="02010600040101010101" pitchFamily="2" charset="-122"/>
                <a:ea typeface="华文中宋" panose="02010600040101010101" pitchFamily="2" charset="-122"/>
              </a:rPr>
              <a:t>0.2 MHz ~20MHz</a:t>
            </a:r>
            <a:r>
              <a:rPr lang="zh-CN" altLang="en-US" sz="2800" b="1">
                <a:solidFill>
                  <a:schemeClr val="folHlink"/>
                </a:solidFill>
                <a:latin typeface="华文中宋" panose="02010600040101010101" pitchFamily="2" charset="-122"/>
                <a:ea typeface="华文中宋" panose="02010600040101010101" pitchFamily="2" charset="-122"/>
              </a:rPr>
              <a:t>。</a:t>
            </a:r>
          </a:p>
        </p:txBody>
      </p:sp>
      <p:sp>
        <p:nvSpPr>
          <p:cNvPr id="32773" name="Rectangle 4">
            <a:extLst>
              <a:ext uri="{FF2B5EF4-FFF2-40B4-BE49-F238E27FC236}">
                <a16:creationId xmlns:a16="http://schemas.microsoft.com/office/drawing/2014/main" id="{2442CC25-290D-473B-94A7-74E4DC38E2A7}"/>
              </a:ext>
            </a:extLst>
          </p:cNvPr>
          <p:cNvSpPr>
            <a:spLocks noChangeArrowheads="1"/>
          </p:cNvSpPr>
          <p:nvPr/>
        </p:nvSpPr>
        <p:spPr bwMode="auto">
          <a:xfrm>
            <a:off x="755650" y="1341438"/>
            <a:ext cx="2016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3600" b="1">
                <a:solidFill>
                  <a:schemeClr val="hlink"/>
                </a:solidFill>
              </a:rPr>
              <a:t>应用术语</a:t>
            </a:r>
          </a:p>
        </p:txBody>
      </p:sp>
      <p:sp>
        <p:nvSpPr>
          <p:cNvPr id="32774" name="Rectangle 5">
            <a:extLst>
              <a:ext uri="{FF2B5EF4-FFF2-40B4-BE49-F238E27FC236}">
                <a16:creationId xmlns:a16="http://schemas.microsoft.com/office/drawing/2014/main" id="{32ADA425-A0FA-4399-AEAD-BB5D9F3A0F7F}"/>
              </a:ext>
            </a:extLst>
          </p:cNvPr>
          <p:cNvSpPr>
            <a:spLocks noChangeArrowheads="1"/>
          </p:cNvSpPr>
          <p:nvPr/>
        </p:nvSpPr>
        <p:spPr bwMode="auto">
          <a:xfrm>
            <a:off x="2700338" y="333375"/>
            <a:ext cx="2016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3600" b="1">
                <a:solidFill>
                  <a:schemeClr val="hlink"/>
                </a:solidFill>
              </a:rPr>
              <a:t>超探基础</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2">
            <a:extLst>
              <a:ext uri="{FF2B5EF4-FFF2-40B4-BE49-F238E27FC236}">
                <a16:creationId xmlns:a16="http://schemas.microsoft.com/office/drawing/2014/main" id="{7A8B03A1-655F-429C-9FA1-0C9E08618F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B86C5433-88F0-42F5-97EA-780F9653FF70}" type="slidenum">
              <a:rPr lang="zh-CN" altLang="en-US" smtClean="0"/>
              <a:pPr/>
              <a:t>3</a:t>
            </a:fld>
            <a:endParaRPr lang="en-US" altLang="zh-CN"/>
          </a:p>
        </p:txBody>
      </p:sp>
      <p:sp>
        <p:nvSpPr>
          <p:cNvPr id="6147" name="AutoShape 2">
            <a:extLst>
              <a:ext uri="{FF2B5EF4-FFF2-40B4-BE49-F238E27FC236}">
                <a16:creationId xmlns:a16="http://schemas.microsoft.com/office/drawing/2014/main" id="{1FB5F2CB-5104-4CBD-8EEB-CFA15CF0236D}"/>
              </a:ext>
            </a:extLst>
          </p:cNvPr>
          <p:cNvSpPr>
            <a:spLocks noChangeArrowheads="1"/>
          </p:cNvSpPr>
          <p:nvPr/>
        </p:nvSpPr>
        <p:spPr bwMode="auto">
          <a:xfrm>
            <a:off x="381000" y="1557338"/>
            <a:ext cx="8223250" cy="4233862"/>
          </a:xfrm>
          <a:prstGeom prst="horizontalScroll">
            <a:avLst>
              <a:gd name="adj" fmla="val 12500"/>
            </a:avLst>
          </a:prstGeom>
          <a:solidFill>
            <a:srgbClr val="99CCFF"/>
          </a:solidFill>
          <a:ln w="9525">
            <a:solidFill>
              <a:schemeClr val="folHlink"/>
            </a:solidFill>
            <a:round/>
            <a:headEnd/>
            <a:tailEnd/>
          </a:ln>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6000" b="1">
                <a:solidFill>
                  <a:srgbClr val="FF0000"/>
                </a:solidFill>
              </a:rPr>
              <a:t>第一部分</a:t>
            </a:r>
            <a:r>
              <a:rPr lang="zh-CN" altLang="en-US" sz="7200" b="1">
                <a:solidFill>
                  <a:srgbClr val="FF0000"/>
                </a:solidFill>
              </a:rPr>
              <a:t>  </a:t>
            </a:r>
          </a:p>
          <a:p>
            <a:pPr algn="ctr" eaLnBrk="1" hangingPunct="1"/>
            <a:endParaRPr lang="zh-CN" altLang="en-US" sz="4800" b="1">
              <a:solidFill>
                <a:srgbClr val="FF0000"/>
              </a:solidFill>
            </a:endParaRPr>
          </a:p>
          <a:p>
            <a:pPr algn="ctr" eaLnBrk="1" hangingPunct="1"/>
            <a:r>
              <a:rPr lang="zh-CN" altLang="en-US" sz="4800" b="1">
                <a:solidFill>
                  <a:srgbClr val="FF0000"/>
                </a:solidFill>
              </a:rPr>
              <a:t>超声探伤仪的原理和作用</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灯片编号占位符 3">
            <a:extLst>
              <a:ext uri="{FF2B5EF4-FFF2-40B4-BE49-F238E27FC236}">
                <a16:creationId xmlns:a16="http://schemas.microsoft.com/office/drawing/2014/main" id="{82D9E0EE-FFA6-4B60-B2BF-CE381A1B1CD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3480D493-13F2-4A49-B68F-B0199AC38901}" type="slidenum">
              <a:rPr lang="zh-CN" altLang="en-US" smtClean="0"/>
              <a:pPr/>
              <a:t>30</a:t>
            </a:fld>
            <a:endParaRPr lang="en-US" altLang="zh-CN"/>
          </a:p>
        </p:txBody>
      </p:sp>
      <p:sp>
        <p:nvSpPr>
          <p:cNvPr id="33795" name="Rectangle 2">
            <a:extLst>
              <a:ext uri="{FF2B5EF4-FFF2-40B4-BE49-F238E27FC236}">
                <a16:creationId xmlns:a16="http://schemas.microsoft.com/office/drawing/2014/main" id="{ACC05E93-23BF-4C92-94F8-5577DEA7A29B}"/>
              </a:ext>
            </a:extLst>
          </p:cNvPr>
          <p:cNvSpPr>
            <a:spLocks noGrp="1" noChangeArrowheads="1"/>
          </p:cNvSpPr>
          <p:nvPr>
            <p:ph type="body" idx="1"/>
          </p:nvPr>
        </p:nvSpPr>
        <p:spPr bwMode="auto">
          <a:xfrm>
            <a:off x="457200" y="1600200"/>
            <a:ext cx="8686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anose="05000000000000000000" pitchFamily="2" charset="2"/>
              <a:buNone/>
            </a:pPr>
            <a:r>
              <a:rPr lang="en-US" altLang="zh-CN" sz="2800" b="1">
                <a:solidFill>
                  <a:schemeClr val="folHlink"/>
                </a:solidFill>
              </a:rPr>
              <a:t>3.</a:t>
            </a:r>
            <a:r>
              <a:rPr lang="zh-CN" altLang="en-US" sz="2800" b="1">
                <a:solidFill>
                  <a:schemeClr val="folHlink"/>
                </a:solidFill>
              </a:rPr>
              <a:t>水平线性：</a:t>
            </a:r>
          </a:p>
          <a:p>
            <a:pPr eaLnBrk="1" hangingPunct="1">
              <a:buFont typeface="Wingdings" panose="05000000000000000000" pitchFamily="2" charset="2"/>
              <a:buNone/>
            </a:pPr>
            <a:r>
              <a:rPr lang="zh-CN" altLang="en-US" sz="2800" b="1">
                <a:solidFill>
                  <a:schemeClr val="folHlink"/>
                </a:solidFill>
              </a:rPr>
              <a:t>   超声探伤仪荧光屏时间或距离轴上显示的信号与输入接收器的信号（通过校正的时间发生器或来自已知厚度平板的多次回波）成正比关系的程度。</a:t>
            </a:r>
          </a:p>
          <a:p>
            <a:pPr eaLnBrk="1" hangingPunct="1">
              <a:buFont typeface="Wingdings" panose="05000000000000000000" pitchFamily="2" charset="2"/>
              <a:buNone/>
            </a:pPr>
            <a:endParaRPr lang="zh-CN" altLang="en-US" sz="2800" b="1">
              <a:solidFill>
                <a:schemeClr val="folHlink"/>
              </a:solidFill>
            </a:endParaRPr>
          </a:p>
          <a:p>
            <a:pPr eaLnBrk="1" hangingPunct="1">
              <a:buFont typeface="Wingdings" panose="05000000000000000000" pitchFamily="2" charset="2"/>
              <a:buNone/>
            </a:pPr>
            <a:r>
              <a:rPr lang="en-US" altLang="zh-CN" sz="2800" b="1">
                <a:solidFill>
                  <a:schemeClr val="folHlink"/>
                </a:solidFill>
              </a:rPr>
              <a:t>4.</a:t>
            </a:r>
            <a:r>
              <a:rPr lang="zh-CN" altLang="en-US" sz="2800" b="1">
                <a:solidFill>
                  <a:schemeClr val="folHlink"/>
                </a:solidFill>
              </a:rPr>
              <a:t>垂直线性：</a:t>
            </a:r>
          </a:p>
          <a:p>
            <a:pPr eaLnBrk="1" hangingPunct="1">
              <a:buFont typeface="Wingdings" panose="05000000000000000000" pitchFamily="2" charset="2"/>
              <a:buNone/>
            </a:pPr>
            <a:r>
              <a:rPr lang="zh-CN" altLang="en-US" sz="2800" b="1">
                <a:solidFill>
                  <a:schemeClr val="folHlink"/>
                </a:solidFill>
              </a:rPr>
              <a:t>   超声探伤仪荧光屏时间或距离轴上显示的信号与输入接收器的信号幅度成正比关系的程度。</a:t>
            </a:r>
            <a:r>
              <a:rPr lang="zh-CN" altLang="en-US"/>
              <a:t> </a:t>
            </a:r>
          </a:p>
        </p:txBody>
      </p:sp>
      <p:sp>
        <p:nvSpPr>
          <p:cNvPr id="30723" name="Oval 3">
            <a:hlinkClick r:id="rId2" action="ppaction://hlinksldjump"/>
            <a:extLst>
              <a:ext uri="{FF2B5EF4-FFF2-40B4-BE49-F238E27FC236}">
                <a16:creationId xmlns:a16="http://schemas.microsoft.com/office/drawing/2014/main" id="{39243400-2193-4D2F-80A9-E48912CB611D}"/>
              </a:ext>
            </a:extLst>
          </p:cNvPr>
          <p:cNvSpPr>
            <a:spLocks noChangeAspect="1" noChangeArrowheads="1"/>
          </p:cNvSpPr>
          <p:nvPr/>
        </p:nvSpPr>
        <p:spPr bwMode="auto">
          <a:xfrm>
            <a:off x="1979613" y="476250"/>
            <a:ext cx="444500" cy="444500"/>
          </a:xfrm>
          <a:prstGeom prst="ellipse">
            <a:avLst/>
          </a:prstGeom>
          <a:gradFill rotWithShape="0">
            <a:gsLst>
              <a:gs pos="0">
                <a:schemeClr val="accent1">
                  <a:gamma/>
                  <a:tint val="0"/>
                  <a:invGamma/>
                </a:schemeClr>
              </a:gs>
              <a:gs pos="100000">
                <a:schemeClr val="accent1"/>
              </a:gs>
            </a:gsLst>
            <a:path path="shape">
              <a:fillToRect l="50000" t="50000" r="50000" b="50000"/>
            </a:path>
          </a:gradFill>
          <a:ln w="12700">
            <a:solidFill>
              <a:srgbClr val="002D86"/>
            </a:solidFill>
            <a:round/>
            <a:headEnd/>
            <a:tailEnd/>
          </a:ln>
          <a:effectLst/>
        </p:spPr>
        <p:txBody>
          <a:bodyPr wrap="none" lIns="0" tIns="0" rIns="0" bIns="0"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defRPr/>
            </a:pPr>
            <a:r>
              <a:rPr lang="en-US" altLang="zh-CN" sz="2400" b="1">
                <a:solidFill>
                  <a:schemeClr val="accent2"/>
                </a:solidFill>
                <a:latin typeface="仿宋体"/>
                <a:ea typeface="仿宋体"/>
                <a:cs typeface="仿宋体"/>
              </a:rPr>
              <a:t>4</a:t>
            </a:r>
          </a:p>
        </p:txBody>
      </p:sp>
      <p:sp>
        <p:nvSpPr>
          <p:cNvPr id="33797" name="Rectangle 4">
            <a:extLst>
              <a:ext uri="{FF2B5EF4-FFF2-40B4-BE49-F238E27FC236}">
                <a16:creationId xmlns:a16="http://schemas.microsoft.com/office/drawing/2014/main" id="{B5C90EFA-92DF-4877-8C86-FFEAE32FC735}"/>
              </a:ext>
            </a:extLst>
          </p:cNvPr>
          <p:cNvSpPr>
            <a:spLocks noChangeArrowheads="1"/>
          </p:cNvSpPr>
          <p:nvPr/>
        </p:nvSpPr>
        <p:spPr bwMode="auto">
          <a:xfrm>
            <a:off x="611188" y="981075"/>
            <a:ext cx="2016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3600" b="1">
                <a:solidFill>
                  <a:schemeClr val="hlink"/>
                </a:solidFill>
              </a:rPr>
              <a:t>应用术语</a:t>
            </a:r>
          </a:p>
        </p:txBody>
      </p:sp>
      <p:sp>
        <p:nvSpPr>
          <p:cNvPr id="33798" name="Rectangle 5">
            <a:extLst>
              <a:ext uri="{FF2B5EF4-FFF2-40B4-BE49-F238E27FC236}">
                <a16:creationId xmlns:a16="http://schemas.microsoft.com/office/drawing/2014/main" id="{F12C25A0-43AD-4181-B825-2424D999BE01}"/>
              </a:ext>
            </a:extLst>
          </p:cNvPr>
          <p:cNvSpPr>
            <a:spLocks noChangeArrowheads="1"/>
          </p:cNvSpPr>
          <p:nvPr/>
        </p:nvSpPr>
        <p:spPr bwMode="auto">
          <a:xfrm>
            <a:off x="2700338" y="333375"/>
            <a:ext cx="2016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3600" b="1">
                <a:solidFill>
                  <a:schemeClr val="hlink"/>
                </a:solidFill>
              </a:rPr>
              <a:t>超探基础</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灯片编号占位符 1">
            <a:extLst>
              <a:ext uri="{FF2B5EF4-FFF2-40B4-BE49-F238E27FC236}">
                <a16:creationId xmlns:a16="http://schemas.microsoft.com/office/drawing/2014/main" id="{CAE96C5D-A70C-4B47-8097-5C681D98B10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83E0833F-E51D-41C9-8D3C-7B5B3DC17E4D}" type="slidenum">
              <a:rPr lang="zh-CN" altLang="en-US" smtClean="0"/>
              <a:pPr/>
              <a:t>31</a:t>
            </a:fld>
            <a:endParaRPr lang="en-US" altLang="zh-CN"/>
          </a:p>
        </p:txBody>
      </p:sp>
      <p:sp>
        <p:nvSpPr>
          <p:cNvPr id="31746" name="Oval 2">
            <a:hlinkClick r:id="rId2" action="ppaction://hlinksldjump"/>
            <a:extLst>
              <a:ext uri="{FF2B5EF4-FFF2-40B4-BE49-F238E27FC236}">
                <a16:creationId xmlns:a16="http://schemas.microsoft.com/office/drawing/2014/main" id="{B137497D-F2B4-46C5-A692-8C8DE5218586}"/>
              </a:ext>
            </a:extLst>
          </p:cNvPr>
          <p:cNvSpPr>
            <a:spLocks noChangeAspect="1" noChangeArrowheads="1"/>
          </p:cNvSpPr>
          <p:nvPr/>
        </p:nvSpPr>
        <p:spPr bwMode="auto">
          <a:xfrm>
            <a:off x="1979613" y="476250"/>
            <a:ext cx="444500" cy="444500"/>
          </a:xfrm>
          <a:prstGeom prst="ellipse">
            <a:avLst/>
          </a:prstGeom>
          <a:gradFill rotWithShape="0">
            <a:gsLst>
              <a:gs pos="0">
                <a:schemeClr val="accent1">
                  <a:gamma/>
                  <a:tint val="0"/>
                  <a:invGamma/>
                </a:schemeClr>
              </a:gs>
              <a:gs pos="100000">
                <a:schemeClr val="accent1"/>
              </a:gs>
            </a:gsLst>
            <a:path path="shape">
              <a:fillToRect l="50000" t="50000" r="50000" b="50000"/>
            </a:path>
          </a:gradFill>
          <a:ln w="12700">
            <a:solidFill>
              <a:srgbClr val="002D86"/>
            </a:solidFill>
            <a:round/>
            <a:headEnd/>
            <a:tailEnd/>
          </a:ln>
          <a:effectLst/>
        </p:spPr>
        <p:txBody>
          <a:bodyPr wrap="none" lIns="0" tIns="0" rIns="0" bIns="0"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defRPr/>
            </a:pPr>
            <a:r>
              <a:rPr lang="en-US" altLang="zh-CN" sz="2400" b="1">
                <a:solidFill>
                  <a:schemeClr val="accent2"/>
                </a:solidFill>
                <a:latin typeface="仿宋体"/>
                <a:ea typeface="仿宋体"/>
                <a:cs typeface="仿宋体"/>
              </a:rPr>
              <a:t>4</a:t>
            </a:r>
          </a:p>
        </p:txBody>
      </p:sp>
      <p:sp>
        <p:nvSpPr>
          <p:cNvPr id="34820" name="Rectangle 3">
            <a:extLst>
              <a:ext uri="{FF2B5EF4-FFF2-40B4-BE49-F238E27FC236}">
                <a16:creationId xmlns:a16="http://schemas.microsoft.com/office/drawing/2014/main" id="{F4B642D9-7F50-4856-AADA-F8F206DE01B0}"/>
              </a:ext>
            </a:extLst>
          </p:cNvPr>
          <p:cNvSpPr>
            <a:spLocks noChangeArrowheads="1"/>
          </p:cNvSpPr>
          <p:nvPr/>
        </p:nvSpPr>
        <p:spPr bwMode="auto">
          <a:xfrm>
            <a:off x="674688" y="1758950"/>
            <a:ext cx="8101012"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800" b="1">
                <a:solidFill>
                  <a:schemeClr val="folHlink"/>
                </a:solidFill>
              </a:rPr>
              <a:t>5.</a:t>
            </a:r>
            <a:r>
              <a:rPr lang="zh-CN" altLang="en-US" sz="2800" b="1">
                <a:solidFill>
                  <a:schemeClr val="folHlink"/>
                </a:solidFill>
              </a:rPr>
              <a:t>闸门：</a:t>
            </a:r>
          </a:p>
          <a:p>
            <a:pPr eaLnBrk="1" hangingPunct="1"/>
            <a:r>
              <a:rPr lang="zh-CN" altLang="en-US" sz="2800" b="1">
                <a:solidFill>
                  <a:schemeClr val="folHlink"/>
                </a:solidFill>
              </a:rPr>
              <a:t>    为监控探伤信号或作进一步处理而选定一段时间</a:t>
            </a:r>
          </a:p>
          <a:p>
            <a:pPr eaLnBrk="1" hangingPunct="1"/>
            <a:r>
              <a:rPr lang="zh-CN" altLang="en-US" sz="2800" b="1">
                <a:solidFill>
                  <a:schemeClr val="folHlink"/>
                </a:solidFill>
              </a:rPr>
              <a:t>    范围的电子学方法。</a:t>
            </a:r>
          </a:p>
          <a:p>
            <a:pPr eaLnBrk="1" hangingPunct="1"/>
            <a:endParaRPr lang="zh-CN" altLang="en-US" sz="2800" b="1">
              <a:solidFill>
                <a:schemeClr val="folHlink"/>
              </a:solidFill>
            </a:endParaRPr>
          </a:p>
          <a:p>
            <a:pPr eaLnBrk="1" hangingPunct="1"/>
            <a:r>
              <a:rPr lang="en-US" altLang="zh-CN" sz="2800" b="1">
                <a:solidFill>
                  <a:schemeClr val="folHlink"/>
                </a:solidFill>
              </a:rPr>
              <a:t>6.</a:t>
            </a:r>
            <a:r>
              <a:rPr lang="zh-CN" altLang="en-US" sz="2800" b="1">
                <a:solidFill>
                  <a:schemeClr val="folHlink"/>
                </a:solidFill>
              </a:rPr>
              <a:t>增益：超声探伤仪接收放大器的电压放大量的对</a:t>
            </a:r>
          </a:p>
          <a:p>
            <a:pPr eaLnBrk="1" hangingPunct="1"/>
            <a:r>
              <a:rPr lang="zh-CN" altLang="en-US" sz="2800" b="1">
                <a:solidFill>
                  <a:schemeClr val="folHlink"/>
                </a:solidFill>
              </a:rPr>
              <a:t>    数形式。以分贝表示。</a:t>
            </a:r>
          </a:p>
          <a:p>
            <a:pPr eaLnBrk="1" hangingPunct="1"/>
            <a:endParaRPr lang="zh-CN" altLang="en-US" sz="2800"/>
          </a:p>
          <a:p>
            <a:pPr eaLnBrk="1" hangingPunct="1"/>
            <a:r>
              <a:rPr lang="zh-CN" altLang="en-US"/>
              <a:t> </a:t>
            </a:r>
          </a:p>
        </p:txBody>
      </p:sp>
      <p:sp>
        <p:nvSpPr>
          <p:cNvPr id="34821" name="Rectangle 4">
            <a:extLst>
              <a:ext uri="{FF2B5EF4-FFF2-40B4-BE49-F238E27FC236}">
                <a16:creationId xmlns:a16="http://schemas.microsoft.com/office/drawing/2014/main" id="{634B790C-3FA6-46F4-A85D-847C11CCB26F}"/>
              </a:ext>
            </a:extLst>
          </p:cNvPr>
          <p:cNvSpPr>
            <a:spLocks noChangeArrowheads="1"/>
          </p:cNvSpPr>
          <p:nvPr/>
        </p:nvSpPr>
        <p:spPr bwMode="auto">
          <a:xfrm>
            <a:off x="755650" y="1125538"/>
            <a:ext cx="2016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3600" b="1">
                <a:solidFill>
                  <a:schemeClr val="hlink"/>
                </a:solidFill>
              </a:rPr>
              <a:t>应用术语</a:t>
            </a:r>
          </a:p>
        </p:txBody>
      </p:sp>
      <p:sp>
        <p:nvSpPr>
          <p:cNvPr id="34822" name="Rectangle 5">
            <a:extLst>
              <a:ext uri="{FF2B5EF4-FFF2-40B4-BE49-F238E27FC236}">
                <a16:creationId xmlns:a16="http://schemas.microsoft.com/office/drawing/2014/main" id="{7705059E-E4B6-4049-84C4-89FE38543E41}"/>
              </a:ext>
            </a:extLst>
          </p:cNvPr>
          <p:cNvSpPr>
            <a:spLocks noChangeArrowheads="1"/>
          </p:cNvSpPr>
          <p:nvPr/>
        </p:nvSpPr>
        <p:spPr bwMode="auto">
          <a:xfrm>
            <a:off x="2700338" y="333375"/>
            <a:ext cx="2016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3600" b="1">
                <a:solidFill>
                  <a:schemeClr val="hlink"/>
                </a:solidFill>
              </a:rPr>
              <a:t>超探基础</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灯片编号占位符 3">
            <a:extLst>
              <a:ext uri="{FF2B5EF4-FFF2-40B4-BE49-F238E27FC236}">
                <a16:creationId xmlns:a16="http://schemas.microsoft.com/office/drawing/2014/main" id="{1F406CE6-2F2F-474F-B8F7-3419FF6F0B3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A94E9E26-2F84-4CD0-B698-713C8AAEE494}" type="slidenum">
              <a:rPr lang="zh-CN" altLang="en-US" smtClean="0"/>
              <a:pPr/>
              <a:t>32</a:t>
            </a:fld>
            <a:endParaRPr lang="en-US" altLang="zh-CN"/>
          </a:p>
        </p:txBody>
      </p:sp>
      <p:sp>
        <p:nvSpPr>
          <p:cNvPr id="35843" name="Rectangle 2">
            <a:extLst>
              <a:ext uri="{FF2B5EF4-FFF2-40B4-BE49-F238E27FC236}">
                <a16:creationId xmlns:a16="http://schemas.microsoft.com/office/drawing/2014/main" id="{D424C50F-3DCA-4AAD-AA37-A4761DEDA6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buFont typeface="Wingdings" panose="05000000000000000000" pitchFamily="2" charset="2"/>
              <a:buNone/>
            </a:pPr>
            <a:r>
              <a:rPr lang="en-US" altLang="zh-CN" b="1">
                <a:solidFill>
                  <a:schemeClr val="folHlink"/>
                </a:solidFill>
              </a:rPr>
              <a:t>7.</a:t>
            </a:r>
            <a:r>
              <a:rPr lang="zh-CN" altLang="en-US" b="1">
                <a:solidFill>
                  <a:schemeClr val="folHlink"/>
                </a:solidFill>
              </a:rPr>
              <a:t>距离波幅曲线（</a:t>
            </a:r>
            <a:r>
              <a:rPr lang="en-US" altLang="zh-CN" b="1">
                <a:solidFill>
                  <a:schemeClr val="folHlink"/>
                </a:solidFill>
              </a:rPr>
              <a:t>DAC</a:t>
            </a:r>
            <a:r>
              <a:rPr lang="zh-CN" altLang="en-US" b="1">
                <a:solidFill>
                  <a:schemeClr val="folHlink"/>
                </a:solidFill>
              </a:rPr>
              <a:t>）：</a:t>
            </a:r>
          </a:p>
          <a:p>
            <a:pPr marL="609600" indent="-609600" eaLnBrk="1" hangingPunct="1">
              <a:buFont typeface="Wingdings" panose="05000000000000000000" pitchFamily="2" charset="2"/>
              <a:buNone/>
            </a:pPr>
            <a:r>
              <a:rPr lang="zh-CN" altLang="en-US" b="1">
                <a:solidFill>
                  <a:schemeClr val="folHlink"/>
                </a:solidFill>
              </a:rPr>
              <a:t>      </a:t>
            </a:r>
            <a:r>
              <a:rPr lang="zh-CN" altLang="en-US" sz="2000" b="1">
                <a:solidFill>
                  <a:schemeClr val="folHlink"/>
                </a:solidFill>
              </a:rPr>
              <a:t>根据规定的条件，由产生回波的已知反射体的距离、探伤仪的增益和反射体的大小，三个参量绘制的一组曲线。实际探伤时，可由测得的缺陷距离和增益值，从此曲线上估算出缺陷的当量尺寸。  </a:t>
            </a:r>
          </a:p>
          <a:p>
            <a:pPr marL="609600" indent="-609600" eaLnBrk="1" hangingPunct="1">
              <a:buFont typeface="Wingdings" panose="05000000000000000000" pitchFamily="2" charset="2"/>
              <a:buChar char="l"/>
            </a:pPr>
            <a:r>
              <a:rPr lang="zh-CN" altLang="en-US" sz="2000" b="1">
                <a:solidFill>
                  <a:schemeClr val="folHlink"/>
                </a:solidFill>
              </a:rPr>
              <a:t>判废曲线</a:t>
            </a:r>
          </a:p>
          <a:p>
            <a:pPr marL="609600" indent="-609600" eaLnBrk="1" hangingPunct="1">
              <a:buFont typeface="Wingdings" panose="05000000000000000000" pitchFamily="2" charset="2"/>
              <a:buChar char="l"/>
            </a:pPr>
            <a:r>
              <a:rPr lang="zh-CN" altLang="en-US" sz="2000" b="1">
                <a:solidFill>
                  <a:schemeClr val="folHlink"/>
                </a:solidFill>
              </a:rPr>
              <a:t>定量曲线</a:t>
            </a:r>
          </a:p>
          <a:p>
            <a:pPr marL="609600" indent="-609600" eaLnBrk="1" hangingPunct="1">
              <a:buFont typeface="Wingdings" panose="05000000000000000000" pitchFamily="2" charset="2"/>
              <a:buChar char="l"/>
            </a:pPr>
            <a:r>
              <a:rPr lang="zh-CN" altLang="en-US" sz="2000" b="1">
                <a:solidFill>
                  <a:schemeClr val="folHlink"/>
                </a:solidFill>
              </a:rPr>
              <a:t>评定曲线</a:t>
            </a:r>
          </a:p>
        </p:txBody>
      </p:sp>
      <p:sp>
        <p:nvSpPr>
          <p:cNvPr id="32771" name="Oval 3">
            <a:hlinkClick r:id="rId2" action="ppaction://hlinksldjump"/>
            <a:extLst>
              <a:ext uri="{FF2B5EF4-FFF2-40B4-BE49-F238E27FC236}">
                <a16:creationId xmlns:a16="http://schemas.microsoft.com/office/drawing/2014/main" id="{8C1E8AB3-3046-4B3B-B24F-E1966A2E1B16}"/>
              </a:ext>
            </a:extLst>
          </p:cNvPr>
          <p:cNvSpPr>
            <a:spLocks noChangeAspect="1" noChangeArrowheads="1"/>
          </p:cNvSpPr>
          <p:nvPr/>
        </p:nvSpPr>
        <p:spPr bwMode="auto">
          <a:xfrm>
            <a:off x="1979613" y="476250"/>
            <a:ext cx="444500" cy="444500"/>
          </a:xfrm>
          <a:prstGeom prst="ellipse">
            <a:avLst/>
          </a:prstGeom>
          <a:gradFill rotWithShape="0">
            <a:gsLst>
              <a:gs pos="0">
                <a:schemeClr val="accent1">
                  <a:gamma/>
                  <a:tint val="0"/>
                  <a:invGamma/>
                </a:schemeClr>
              </a:gs>
              <a:gs pos="100000">
                <a:schemeClr val="accent1"/>
              </a:gs>
            </a:gsLst>
            <a:path path="shape">
              <a:fillToRect l="50000" t="50000" r="50000" b="50000"/>
            </a:path>
          </a:gradFill>
          <a:ln w="12700">
            <a:solidFill>
              <a:srgbClr val="002D86"/>
            </a:solidFill>
            <a:round/>
            <a:headEnd/>
            <a:tailEnd/>
          </a:ln>
          <a:effectLst/>
        </p:spPr>
        <p:txBody>
          <a:bodyPr wrap="none" lIns="0" tIns="0" rIns="0" bIns="0"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defRPr/>
            </a:pPr>
            <a:r>
              <a:rPr lang="en-US" altLang="zh-CN" sz="2400" b="1">
                <a:solidFill>
                  <a:schemeClr val="accent2"/>
                </a:solidFill>
                <a:latin typeface="仿宋体"/>
                <a:ea typeface="仿宋体"/>
                <a:cs typeface="仿宋体"/>
              </a:rPr>
              <a:t>4</a:t>
            </a:r>
          </a:p>
        </p:txBody>
      </p:sp>
      <p:sp>
        <p:nvSpPr>
          <p:cNvPr id="35845" name="Rectangle 4">
            <a:extLst>
              <a:ext uri="{FF2B5EF4-FFF2-40B4-BE49-F238E27FC236}">
                <a16:creationId xmlns:a16="http://schemas.microsoft.com/office/drawing/2014/main" id="{2E2EE11C-9D31-49B7-80C3-237C33214681}"/>
              </a:ext>
            </a:extLst>
          </p:cNvPr>
          <p:cNvSpPr>
            <a:spLocks noChangeArrowheads="1"/>
          </p:cNvSpPr>
          <p:nvPr/>
        </p:nvSpPr>
        <p:spPr bwMode="auto">
          <a:xfrm>
            <a:off x="971550" y="1058863"/>
            <a:ext cx="2016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3600" b="1">
                <a:solidFill>
                  <a:schemeClr val="hlink"/>
                </a:solidFill>
              </a:rPr>
              <a:t>应用术语</a:t>
            </a:r>
          </a:p>
        </p:txBody>
      </p:sp>
      <p:sp>
        <p:nvSpPr>
          <p:cNvPr id="35846" name="Rectangle 5">
            <a:extLst>
              <a:ext uri="{FF2B5EF4-FFF2-40B4-BE49-F238E27FC236}">
                <a16:creationId xmlns:a16="http://schemas.microsoft.com/office/drawing/2014/main" id="{9C1E3014-8065-4D62-8AE2-AAC01036A506}"/>
              </a:ext>
            </a:extLst>
          </p:cNvPr>
          <p:cNvSpPr>
            <a:spLocks noChangeArrowheads="1"/>
          </p:cNvSpPr>
          <p:nvPr/>
        </p:nvSpPr>
        <p:spPr bwMode="auto">
          <a:xfrm>
            <a:off x="2700338" y="333375"/>
            <a:ext cx="2016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3600" b="1">
                <a:solidFill>
                  <a:schemeClr val="hlink"/>
                </a:solidFill>
              </a:rPr>
              <a:t>超探基础</a:t>
            </a:r>
          </a:p>
        </p:txBody>
      </p:sp>
      <p:pic>
        <p:nvPicPr>
          <p:cNvPr id="35847" name="Picture 6" descr="D:/TZM/8/化学清洗(二)/排稿/LX05/LX05图/LX05-T32.jpg">
            <a:extLst>
              <a:ext uri="{FF2B5EF4-FFF2-40B4-BE49-F238E27FC236}">
                <a16:creationId xmlns:a16="http://schemas.microsoft.com/office/drawing/2014/main" id="{8AB2FD48-527A-4EB6-B105-B1DCD2BF347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724275" y="3382963"/>
            <a:ext cx="3438525"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3">
            <a:extLst>
              <a:ext uri="{FF2B5EF4-FFF2-40B4-BE49-F238E27FC236}">
                <a16:creationId xmlns:a16="http://schemas.microsoft.com/office/drawing/2014/main" id="{C0560F9C-5FD0-45C1-A8C6-C9FD27629DC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433AD6CB-0AF3-4FC5-9A67-ED2AB1C0FB39}" type="slidenum">
              <a:rPr lang="zh-CN" altLang="en-US" smtClean="0"/>
              <a:pPr/>
              <a:t>33</a:t>
            </a:fld>
            <a:endParaRPr lang="en-US" altLang="zh-CN"/>
          </a:p>
        </p:txBody>
      </p:sp>
      <p:sp>
        <p:nvSpPr>
          <p:cNvPr id="36867" name="Rectangle 2">
            <a:extLst>
              <a:ext uri="{FF2B5EF4-FFF2-40B4-BE49-F238E27FC236}">
                <a16:creationId xmlns:a16="http://schemas.microsoft.com/office/drawing/2014/main" id="{1531591C-B38A-4832-8715-9BEADD77E5EB}"/>
              </a:ext>
            </a:extLst>
          </p:cNvPr>
          <p:cNvSpPr>
            <a:spLocks noChangeArrowheads="1"/>
          </p:cNvSpPr>
          <p:nvPr/>
        </p:nvSpPr>
        <p:spPr bwMode="auto">
          <a:xfrm>
            <a:off x="0" y="2343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6868" name="Text Box 3">
            <a:extLst>
              <a:ext uri="{FF2B5EF4-FFF2-40B4-BE49-F238E27FC236}">
                <a16:creationId xmlns:a16="http://schemas.microsoft.com/office/drawing/2014/main" id="{1FF18F90-AF9A-4634-BEEB-C8A542AF0DE6}"/>
              </a:ext>
            </a:extLst>
          </p:cNvPr>
          <p:cNvSpPr txBox="1">
            <a:spLocks noChangeArrowheads="1"/>
          </p:cNvSpPr>
          <p:nvPr/>
        </p:nvSpPr>
        <p:spPr bwMode="auto">
          <a:xfrm>
            <a:off x="971550" y="5265738"/>
            <a:ext cx="81010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400" b="1">
                <a:solidFill>
                  <a:srgbClr val="FF3300"/>
                </a:solidFill>
                <a:latin typeface="Times New Roman" panose="02020603050405020304" pitchFamily="18" charset="0"/>
              </a:rPr>
              <a:t>S </a:t>
            </a:r>
            <a:r>
              <a:rPr lang="zh-CN" altLang="en-US" sz="2400" b="1">
                <a:solidFill>
                  <a:srgbClr val="FF3300"/>
                </a:solidFill>
                <a:latin typeface="Times New Roman" panose="02020603050405020304" pitchFamily="18" charset="0"/>
              </a:rPr>
              <a:t>：表示声程；         </a:t>
            </a:r>
            <a:r>
              <a:rPr lang="en-US" altLang="zh-CN" sz="2400" b="1">
                <a:solidFill>
                  <a:srgbClr val="FF3300"/>
                </a:solidFill>
                <a:latin typeface="Times New Roman" panose="02020603050405020304" pitchFamily="18" charset="0"/>
              </a:rPr>
              <a:t>d</a:t>
            </a:r>
            <a:r>
              <a:rPr lang="zh-CN" altLang="en-US" sz="2400" b="1">
                <a:solidFill>
                  <a:srgbClr val="FF3300"/>
                </a:solidFill>
                <a:latin typeface="Times New Roman" panose="02020603050405020304" pitchFamily="18" charset="0"/>
              </a:rPr>
              <a:t>：表示缺陷的深度；</a:t>
            </a:r>
          </a:p>
          <a:p>
            <a:pPr eaLnBrk="1" hangingPunct="1"/>
            <a:r>
              <a:rPr lang="en-US" altLang="zh-CN" sz="2400" b="1">
                <a:solidFill>
                  <a:srgbClr val="FF3300"/>
                </a:solidFill>
                <a:latin typeface="Times New Roman" panose="02020603050405020304" pitchFamily="18" charset="0"/>
              </a:rPr>
              <a:t>t</a:t>
            </a:r>
            <a:r>
              <a:rPr lang="zh-CN" altLang="en-US" sz="2400" b="1">
                <a:solidFill>
                  <a:srgbClr val="FF3300"/>
                </a:solidFill>
                <a:latin typeface="Times New Roman" panose="02020603050405020304" pitchFamily="18" charset="0"/>
              </a:rPr>
              <a:t>：表示工件的厚度；</a:t>
            </a:r>
            <a:r>
              <a:rPr lang="en-US" altLang="zh-CN" sz="2400" b="1">
                <a:solidFill>
                  <a:srgbClr val="FF3300"/>
                </a:solidFill>
                <a:latin typeface="Times New Roman" panose="02020603050405020304" pitchFamily="18" charset="0"/>
              </a:rPr>
              <a:t>x</a:t>
            </a:r>
            <a:r>
              <a:rPr lang="zh-CN" altLang="en-US" sz="2400" b="1">
                <a:solidFill>
                  <a:srgbClr val="FF3300"/>
                </a:solidFill>
                <a:latin typeface="Times New Roman" panose="02020603050405020304" pitchFamily="18" charset="0"/>
              </a:rPr>
              <a:t>：表示超声源到探头前沿的距离；</a:t>
            </a:r>
          </a:p>
          <a:p>
            <a:pPr eaLnBrk="1" hangingPunct="1"/>
            <a:r>
              <a:rPr lang="en-US" altLang="zh-CN" sz="2400" b="1">
                <a:solidFill>
                  <a:srgbClr val="FF3300"/>
                </a:solidFill>
                <a:latin typeface="Times New Roman" panose="02020603050405020304" pitchFamily="18" charset="0"/>
              </a:rPr>
              <a:t>p</a:t>
            </a:r>
            <a:r>
              <a:rPr lang="zh-CN" altLang="en-US" sz="2400" b="1">
                <a:solidFill>
                  <a:srgbClr val="FF3300"/>
                </a:solidFill>
                <a:latin typeface="Times New Roman" panose="02020603050405020304" pitchFamily="18" charset="0"/>
              </a:rPr>
              <a:t>：表示缺陷距离探头前沿的水平距离；</a:t>
            </a:r>
          </a:p>
        </p:txBody>
      </p:sp>
      <p:sp>
        <p:nvSpPr>
          <p:cNvPr id="36869" name="Rectangle 4">
            <a:extLst>
              <a:ext uri="{FF2B5EF4-FFF2-40B4-BE49-F238E27FC236}">
                <a16:creationId xmlns:a16="http://schemas.microsoft.com/office/drawing/2014/main" id="{7D57D1B9-F414-4255-A94B-E7EC79D5206E}"/>
              </a:ext>
            </a:extLst>
          </p:cNvPr>
          <p:cNvSpPr>
            <a:spLocks noChangeArrowheads="1"/>
          </p:cNvSpPr>
          <p:nvPr/>
        </p:nvSpPr>
        <p:spPr bwMode="auto">
          <a:xfrm>
            <a:off x="827088" y="1138238"/>
            <a:ext cx="2816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800" b="1">
                <a:solidFill>
                  <a:schemeClr val="hlink"/>
                </a:solidFill>
              </a:rPr>
              <a:t>8.</a:t>
            </a:r>
            <a:r>
              <a:rPr lang="zh-CN" altLang="en-US" sz="2800" b="1">
                <a:solidFill>
                  <a:schemeClr val="hlink"/>
                </a:solidFill>
              </a:rPr>
              <a:t>测量内容</a:t>
            </a:r>
          </a:p>
        </p:txBody>
      </p:sp>
      <p:sp>
        <p:nvSpPr>
          <p:cNvPr id="36870" name="Rectangle 6">
            <a:extLst>
              <a:ext uri="{FF2B5EF4-FFF2-40B4-BE49-F238E27FC236}">
                <a16:creationId xmlns:a16="http://schemas.microsoft.com/office/drawing/2014/main" id="{C40A9CD4-8B16-4BF7-8611-855DD04B33EF}"/>
              </a:ext>
            </a:extLst>
          </p:cNvPr>
          <p:cNvSpPr>
            <a:spLocks noChangeArrowheads="1"/>
          </p:cNvSpPr>
          <p:nvPr/>
        </p:nvSpPr>
        <p:spPr bwMode="auto">
          <a:xfrm>
            <a:off x="2700338" y="333375"/>
            <a:ext cx="2016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3600" b="1">
                <a:solidFill>
                  <a:schemeClr val="hlink"/>
                </a:solidFill>
              </a:rPr>
              <a:t>超探基础</a:t>
            </a:r>
          </a:p>
        </p:txBody>
      </p:sp>
      <p:pic>
        <p:nvPicPr>
          <p:cNvPr id="36871" name="Picture 7">
            <a:extLst>
              <a:ext uri="{FF2B5EF4-FFF2-40B4-BE49-F238E27FC236}">
                <a16:creationId xmlns:a16="http://schemas.microsoft.com/office/drawing/2014/main" id="{B796D414-F241-489E-B15C-1742A259C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700213"/>
            <a:ext cx="5113337"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3">
            <a:hlinkClick r:id="rId3" action="ppaction://hlinksldjump"/>
            <a:extLst>
              <a:ext uri="{FF2B5EF4-FFF2-40B4-BE49-F238E27FC236}">
                <a16:creationId xmlns:a16="http://schemas.microsoft.com/office/drawing/2014/main" id="{4B29DB29-D024-472A-AF77-179383F0E966}"/>
              </a:ext>
            </a:extLst>
          </p:cNvPr>
          <p:cNvSpPr>
            <a:spLocks noChangeAspect="1" noChangeArrowheads="1"/>
          </p:cNvSpPr>
          <p:nvPr/>
        </p:nvSpPr>
        <p:spPr bwMode="auto">
          <a:xfrm>
            <a:off x="1979613" y="476250"/>
            <a:ext cx="444500" cy="444500"/>
          </a:xfrm>
          <a:prstGeom prst="ellipse">
            <a:avLst/>
          </a:prstGeom>
          <a:gradFill rotWithShape="0">
            <a:gsLst>
              <a:gs pos="0">
                <a:schemeClr val="accent1">
                  <a:gamma/>
                  <a:tint val="0"/>
                  <a:invGamma/>
                </a:schemeClr>
              </a:gs>
              <a:gs pos="100000">
                <a:schemeClr val="accent1"/>
              </a:gs>
            </a:gsLst>
            <a:path path="shape">
              <a:fillToRect l="50000" t="50000" r="50000" b="50000"/>
            </a:path>
          </a:gradFill>
          <a:ln w="12700">
            <a:solidFill>
              <a:srgbClr val="002D86"/>
            </a:solidFill>
            <a:round/>
            <a:headEnd/>
            <a:tailEnd/>
          </a:ln>
          <a:effectLst/>
        </p:spPr>
        <p:txBody>
          <a:bodyPr wrap="none" lIns="0" tIns="0" rIns="0" bIns="0"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defRPr/>
            </a:pPr>
            <a:r>
              <a:rPr lang="en-US" altLang="zh-CN" sz="2400" b="1">
                <a:solidFill>
                  <a:schemeClr val="accent2"/>
                </a:solidFill>
                <a:latin typeface="仿宋体"/>
                <a:ea typeface="仿宋体"/>
                <a:cs typeface="仿宋体"/>
              </a:rPr>
              <a:t>4</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灯片编号占位符 5">
            <a:extLst>
              <a:ext uri="{FF2B5EF4-FFF2-40B4-BE49-F238E27FC236}">
                <a16:creationId xmlns:a16="http://schemas.microsoft.com/office/drawing/2014/main" id="{A07ED6D6-A720-4E97-A932-D21FC1F0319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42B061F1-984C-41E8-9776-4E9B97822E9C}" type="slidenum">
              <a:rPr lang="zh-CN" altLang="en-US" smtClean="0"/>
              <a:pPr/>
              <a:t>34</a:t>
            </a:fld>
            <a:endParaRPr lang="en-US" altLang="zh-CN"/>
          </a:p>
        </p:txBody>
      </p:sp>
      <p:sp>
        <p:nvSpPr>
          <p:cNvPr id="37891" name="Rectangle 2">
            <a:extLst>
              <a:ext uri="{FF2B5EF4-FFF2-40B4-BE49-F238E27FC236}">
                <a16:creationId xmlns:a16="http://schemas.microsoft.com/office/drawing/2014/main" id="{9F1DF7C6-A3F5-4CB9-8165-342D2A33EC27}"/>
              </a:ext>
            </a:extLst>
          </p:cNvPr>
          <p:cNvSpPr>
            <a:spLocks noGrp="1" noChangeArrowheads="1"/>
          </p:cNvSpPr>
          <p:nvPr>
            <p:ph type="body" sz="half" idx="1"/>
          </p:nvPr>
        </p:nvSpPr>
        <p:spPr bwMode="auto">
          <a:xfrm>
            <a:off x="457200" y="1600200"/>
            <a:ext cx="8218488"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buFont typeface="Wingdings" panose="05000000000000000000" pitchFamily="2" charset="2"/>
              <a:buNone/>
            </a:pPr>
            <a:r>
              <a:rPr lang="en-US" altLang="zh-CN" sz="2800" b="1">
                <a:solidFill>
                  <a:schemeClr val="folHlink"/>
                </a:solidFill>
              </a:rPr>
              <a:t>(1)</a:t>
            </a:r>
            <a:r>
              <a:rPr lang="zh-CN" altLang="en-US" sz="2800" b="1">
                <a:solidFill>
                  <a:schemeClr val="folHlink"/>
                </a:solidFill>
              </a:rPr>
              <a:t>直探头：</a:t>
            </a:r>
          </a:p>
          <a:p>
            <a:pPr marL="609600" indent="-609600" eaLnBrk="1" hangingPunct="1">
              <a:buFont typeface="Wingdings" panose="05000000000000000000" pitchFamily="2" charset="2"/>
              <a:buNone/>
            </a:pPr>
            <a:r>
              <a:rPr lang="zh-CN" altLang="en-US" sz="2800" b="1">
                <a:solidFill>
                  <a:schemeClr val="folHlink"/>
                </a:solidFill>
              </a:rPr>
              <a:t>    进行垂直探伤用的探头，主要用于纵波探伤。</a:t>
            </a:r>
          </a:p>
        </p:txBody>
      </p:sp>
      <p:pic>
        <p:nvPicPr>
          <p:cNvPr id="37892" name="Picture 3" descr="6">
            <a:extLst>
              <a:ext uri="{FF2B5EF4-FFF2-40B4-BE49-F238E27FC236}">
                <a16:creationId xmlns:a16="http://schemas.microsoft.com/office/drawing/2014/main" id="{EEA35514-D06C-49E3-A482-85DC5484D165}"/>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1187450" y="3114675"/>
            <a:ext cx="3155950"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4">
            <a:extLst>
              <a:ext uri="{FF2B5EF4-FFF2-40B4-BE49-F238E27FC236}">
                <a16:creationId xmlns:a16="http://schemas.microsoft.com/office/drawing/2014/main" id="{4D20BD61-5B3B-43A6-81AE-AD75C9ABA643}"/>
              </a:ext>
            </a:extLst>
          </p:cNvPr>
          <p:cNvSpPr>
            <a:spLocks noChangeArrowheads="1"/>
          </p:cNvSpPr>
          <p:nvPr/>
        </p:nvSpPr>
        <p:spPr bwMode="auto">
          <a:xfrm>
            <a:off x="684213" y="1196975"/>
            <a:ext cx="2335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400" b="1">
                <a:solidFill>
                  <a:schemeClr val="hlink"/>
                </a:solidFill>
                <a:latin typeface="Times New Roman" panose="02020603050405020304" pitchFamily="18" charset="0"/>
                <a:ea typeface="黑体" panose="02010609060101010101" pitchFamily="49" charset="-122"/>
              </a:rPr>
              <a:t>9.</a:t>
            </a:r>
            <a:r>
              <a:rPr lang="zh-CN" altLang="en-US" sz="2400" b="1">
                <a:solidFill>
                  <a:schemeClr val="hlink"/>
                </a:solidFill>
                <a:latin typeface="Times New Roman" panose="02020603050405020304" pitchFamily="18" charset="0"/>
                <a:ea typeface="黑体" panose="02010609060101010101" pitchFamily="49" charset="-122"/>
              </a:rPr>
              <a:t>常用探头类型</a:t>
            </a:r>
          </a:p>
        </p:txBody>
      </p:sp>
      <p:sp>
        <p:nvSpPr>
          <p:cNvPr id="37894" name="Rectangle 6">
            <a:extLst>
              <a:ext uri="{FF2B5EF4-FFF2-40B4-BE49-F238E27FC236}">
                <a16:creationId xmlns:a16="http://schemas.microsoft.com/office/drawing/2014/main" id="{F8929C1A-C912-4F62-AAE8-191949679A87}"/>
              </a:ext>
            </a:extLst>
          </p:cNvPr>
          <p:cNvSpPr>
            <a:spLocks noChangeArrowheads="1"/>
          </p:cNvSpPr>
          <p:nvPr/>
        </p:nvSpPr>
        <p:spPr bwMode="auto">
          <a:xfrm>
            <a:off x="2700338" y="333375"/>
            <a:ext cx="2016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3600" b="1">
                <a:solidFill>
                  <a:schemeClr val="hlink"/>
                </a:solidFill>
              </a:rPr>
              <a:t>超探基础</a:t>
            </a:r>
          </a:p>
        </p:txBody>
      </p:sp>
      <p:pic>
        <p:nvPicPr>
          <p:cNvPr id="37895" name="Picture 7">
            <a:extLst>
              <a:ext uri="{FF2B5EF4-FFF2-40B4-BE49-F238E27FC236}">
                <a16:creationId xmlns:a16="http://schemas.microsoft.com/office/drawing/2014/main" id="{B35E7881-C7C3-4467-B5C0-70CEB1B6F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2852738"/>
            <a:ext cx="2619375"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3">
            <a:hlinkClick r:id="rId4" action="ppaction://hlinksldjump"/>
            <a:extLst>
              <a:ext uri="{FF2B5EF4-FFF2-40B4-BE49-F238E27FC236}">
                <a16:creationId xmlns:a16="http://schemas.microsoft.com/office/drawing/2014/main" id="{1E53B20F-3C7A-4115-9D66-892D22598DDC}"/>
              </a:ext>
            </a:extLst>
          </p:cNvPr>
          <p:cNvSpPr>
            <a:spLocks noChangeAspect="1" noChangeArrowheads="1"/>
          </p:cNvSpPr>
          <p:nvPr/>
        </p:nvSpPr>
        <p:spPr bwMode="auto">
          <a:xfrm>
            <a:off x="1979613" y="476250"/>
            <a:ext cx="444500" cy="444500"/>
          </a:xfrm>
          <a:prstGeom prst="ellipse">
            <a:avLst/>
          </a:prstGeom>
          <a:gradFill rotWithShape="0">
            <a:gsLst>
              <a:gs pos="0">
                <a:schemeClr val="accent1">
                  <a:gamma/>
                  <a:tint val="0"/>
                  <a:invGamma/>
                </a:schemeClr>
              </a:gs>
              <a:gs pos="100000">
                <a:schemeClr val="accent1"/>
              </a:gs>
            </a:gsLst>
            <a:path path="shape">
              <a:fillToRect l="50000" t="50000" r="50000" b="50000"/>
            </a:path>
          </a:gradFill>
          <a:ln w="12700">
            <a:solidFill>
              <a:srgbClr val="002D86"/>
            </a:solidFill>
            <a:round/>
            <a:headEnd/>
            <a:tailEnd/>
          </a:ln>
          <a:effectLst/>
        </p:spPr>
        <p:txBody>
          <a:bodyPr wrap="none" lIns="0" tIns="0" rIns="0" bIns="0"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defRPr/>
            </a:pPr>
            <a:r>
              <a:rPr lang="en-US" altLang="zh-CN" sz="2400" b="1">
                <a:solidFill>
                  <a:schemeClr val="accent2"/>
                </a:solidFill>
                <a:latin typeface="仿宋体"/>
                <a:ea typeface="仿宋体"/>
                <a:cs typeface="仿宋体"/>
              </a:rPr>
              <a:t>4</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灯片编号占位符 5">
            <a:extLst>
              <a:ext uri="{FF2B5EF4-FFF2-40B4-BE49-F238E27FC236}">
                <a16:creationId xmlns:a16="http://schemas.microsoft.com/office/drawing/2014/main" id="{C0F8A833-AC34-42D2-A9DA-BC1AF67BF7E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260970B9-1942-4762-B2C5-C11E8D55F9CC}" type="slidenum">
              <a:rPr lang="zh-CN" altLang="en-US" smtClean="0"/>
              <a:pPr/>
              <a:t>35</a:t>
            </a:fld>
            <a:endParaRPr lang="en-US" altLang="zh-CN"/>
          </a:p>
        </p:txBody>
      </p:sp>
      <p:sp>
        <p:nvSpPr>
          <p:cNvPr id="38915" name="Rectangle 2">
            <a:extLst>
              <a:ext uri="{FF2B5EF4-FFF2-40B4-BE49-F238E27FC236}">
                <a16:creationId xmlns:a16="http://schemas.microsoft.com/office/drawing/2014/main" id="{994605DC-9A04-448E-BA8B-65382421E0E8}"/>
              </a:ext>
            </a:extLst>
          </p:cNvPr>
          <p:cNvSpPr>
            <a:spLocks noGrp="1" noChangeArrowheads="1"/>
          </p:cNvSpPr>
          <p:nvPr>
            <p:ph type="body" sz="half" idx="1"/>
          </p:nvPr>
        </p:nvSpPr>
        <p:spPr bwMode="auto">
          <a:xfrm>
            <a:off x="457200" y="1600200"/>
            <a:ext cx="8291513"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buFont typeface="Wingdings" panose="05000000000000000000" pitchFamily="2" charset="2"/>
              <a:buNone/>
            </a:pPr>
            <a:r>
              <a:rPr lang="en-US" altLang="zh-CN" sz="2800" b="1">
                <a:solidFill>
                  <a:schemeClr val="folHlink"/>
                </a:solidFill>
              </a:rPr>
              <a:t>(2)</a:t>
            </a:r>
            <a:r>
              <a:rPr lang="zh-CN" altLang="en-US" sz="2800" b="1">
                <a:solidFill>
                  <a:schemeClr val="folHlink"/>
                </a:solidFill>
              </a:rPr>
              <a:t>斜探头：进行斜射探伤用的探头，主要用于横波探伤。</a:t>
            </a:r>
          </a:p>
        </p:txBody>
      </p:sp>
      <p:pic>
        <p:nvPicPr>
          <p:cNvPr id="38916" name="Picture 3" descr="8">
            <a:extLst>
              <a:ext uri="{FF2B5EF4-FFF2-40B4-BE49-F238E27FC236}">
                <a16:creationId xmlns:a16="http://schemas.microsoft.com/office/drawing/2014/main" id="{56FA032C-8C24-4C72-8FD3-DD8F63BD7ADB}"/>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68313" y="3068638"/>
            <a:ext cx="3671887" cy="2894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4">
            <a:extLst>
              <a:ext uri="{FF2B5EF4-FFF2-40B4-BE49-F238E27FC236}">
                <a16:creationId xmlns:a16="http://schemas.microsoft.com/office/drawing/2014/main" id="{22C69A67-DFE3-4B09-8703-B90541B4D568}"/>
              </a:ext>
            </a:extLst>
          </p:cNvPr>
          <p:cNvSpPr>
            <a:spLocks noChangeArrowheads="1"/>
          </p:cNvSpPr>
          <p:nvPr/>
        </p:nvSpPr>
        <p:spPr bwMode="auto">
          <a:xfrm>
            <a:off x="468313" y="1268413"/>
            <a:ext cx="2335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400" b="1">
                <a:solidFill>
                  <a:schemeClr val="hlink"/>
                </a:solidFill>
                <a:latin typeface="Times New Roman" panose="02020603050405020304" pitchFamily="18" charset="0"/>
                <a:ea typeface="黑体" panose="02010609060101010101" pitchFamily="49" charset="-122"/>
              </a:rPr>
              <a:t>9.</a:t>
            </a:r>
            <a:r>
              <a:rPr lang="zh-CN" altLang="en-US" sz="2400" b="1">
                <a:solidFill>
                  <a:schemeClr val="hlink"/>
                </a:solidFill>
                <a:latin typeface="Times New Roman" panose="02020603050405020304" pitchFamily="18" charset="0"/>
                <a:ea typeface="黑体" panose="02010609060101010101" pitchFamily="49" charset="-122"/>
              </a:rPr>
              <a:t>常用探头类型</a:t>
            </a:r>
          </a:p>
        </p:txBody>
      </p:sp>
      <p:sp>
        <p:nvSpPr>
          <p:cNvPr id="38918" name="Rectangle 6">
            <a:extLst>
              <a:ext uri="{FF2B5EF4-FFF2-40B4-BE49-F238E27FC236}">
                <a16:creationId xmlns:a16="http://schemas.microsoft.com/office/drawing/2014/main" id="{67DCC68C-B3CF-428D-8C39-D5813BBCD20C}"/>
              </a:ext>
            </a:extLst>
          </p:cNvPr>
          <p:cNvSpPr>
            <a:spLocks noChangeArrowheads="1"/>
          </p:cNvSpPr>
          <p:nvPr/>
        </p:nvSpPr>
        <p:spPr bwMode="auto">
          <a:xfrm>
            <a:off x="2700338" y="333375"/>
            <a:ext cx="2016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3600" b="1">
                <a:solidFill>
                  <a:schemeClr val="hlink"/>
                </a:solidFill>
              </a:rPr>
              <a:t>超探基础</a:t>
            </a:r>
          </a:p>
        </p:txBody>
      </p:sp>
      <p:pic>
        <p:nvPicPr>
          <p:cNvPr id="38919" name="Picture 7">
            <a:extLst>
              <a:ext uri="{FF2B5EF4-FFF2-40B4-BE49-F238E27FC236}">
                <a16:creationId xmlns:a16="http://schemas.microsoft.com/office/drawing/2014/main" id="{AB9FBF27-CDB7-4B49-B9E2-718C00D11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068638"/>
            <a:ext cx="4140200"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3">
            <a:hlinkClick r:id="rId4" action="ppaction://hlinksldjump"/>
            <a:extLst>
              <a:ext uri="{FF2B5EF4-FFF2-40B4-BE49-F238E27FC236}">
                <a16:creationId xmlns:a16="http://schemas.microsoft.com/office/drawing/2014/main" id="{FE7DDD4F-F152-44EB-A798-C618BEEDE6E2}"/>
              </a:ext>
            </a:extLst>
          </p:cNvPr>
          <p:cNvSpPr>
            <a:spLocks noChangeAspect="1" noChangeArrowheads="1"/>
          </p:cNvSpPr>
          <p:nvPr/>
        </p:nvSpPr>
        <p:spPr bwMode="auto">
          <a:xfrm>
            <a:off x="1979613" y="476250"/>
            <a:ext cx="444500" cy="444500"/>
          </a:xfrm>
          <a:prstGeom prst="ellipse">
            <a:avLst/>
          </a:prstGeom>
          <a:gradFill rotWithShape="0">
            <a:gsLst>
              <a:gs pos="0">
                <a:schemeClr val="accent1">
                  <a:gamma/>
                  <a:tint val="0"/>
                  <a:invGamma/>
                </a:schemeClr>
              </a:gs>
              <a:gs pos="100000">
                <a:schemeClr val="accent1"/>
              </a:gs>
            </a:gsLst>
            <a:path path="shape">
              <a:fillToRect l="50000" t="50000" r="50000" b="50000"/>
            </a:path>
          </a:gradFill>
          <a:ln w="12700">
            <a:solidFill>
              <a:srgbClr val="002D86"/>
            </a:solidFill>
            <a:round/>
            <a:headEnd/>
            <a:tailEnd/>
          </a:ln>
          <a:effectLst/>
        </p:spPr>
        <p:txBody>
          <a:bodyPr wrap="none" lIns="0" tIns="0" rIns="0" bIns="0"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defRPr/>
            </a:pPr>
            <a:r>
              <a:rPr lang="en-US" altLang="zh-CN" sz="2400" b="1">
                <a:solidFill>
                  <a:schemeClr val="accent2"/>
                </a:solidFill>
                <a:latin typeface="仿宋体"/>
                <a:ea typeface="仿宋体"/>
                <a:cs typeface="仿宋体"/>
              </a:rPr>
              <a:t>4</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1">
            <a:extLst>
              <a:ext uri="{FF2B5EF4-FFF2-40B4-BE49-F238E27FC236}">
                <a16:creationId xmlns:a16="http://schemas.microsoft.com/office/drawing/2014/main" id="{C47BF491-F52F-4235-9FCB-6644FE8407A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81BBA471-CB9E-4E54-890B-A8EE6E63F13F}" type="slidenum">
              <a:rPr lang="zh-CN" altLang="en-US" smtClean="0"/>
              <a:pPr/>
              <a:t>36</a:t>
            </a:fld>
            <a:endParaRPr lang="en-US" altLang="zh-CN"/>
          </a:p>
        </p:txBody>
      </p:sp>
      <p:sp>
        <p:nvSpPr>
          <p:cNvPr id="39939" name="Rectangle 2">
            <a:extLst>
              <a:ext uri="{FF2B5EF4-FFF2-40B4-BE49-F238E27FC236}">
                <a16:creationId xmlns:a16="http://schemas.microsoft.com/office/drawing/2014/main" id="{5C6A9008-7F15-40C1-A8F9-C2A184E04C5C}"/>
              </a:ext>
            </a:extLst>
          </p:cNvPr>
          <p:cNvSpPr>
            <a:spLocks noChangeArrowheads="1"/>
          </p:cNvSpPr>
          <p:nvPr/>
        </p:nvSpPr>
        <p:spPr bwMode="auto">
          <a:xfrm>
            <a:off x="1692275" y="1138238"/>
            <a:ext cx="342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400" b="1">
                <a:solidFill>
                  <a:schemeClr val="hlink"/>
                </a:solidFill>
              </a:rPr>
              <a:t>10.</a:t>
            </a:r>
            <a:r>
              <a:rPr lang="zh-CN" altLang="en-US" sz="2400" b="1">
                <a:solidFill>
                  <a:schemeClr val="hlink"/>
                </a:solidFill>
              </a:rPr>
              <a:t>影响探伤精度的因素</a:t>
            </a:r>
          </a:p>
        </p:txBody>
      </p:sp>
      <p:sp>
        <p:nvSpPr>
          <p:cNvPr id="39940" name="Rectangle 4">
            <a:extLst>
              <a:ext uri="{FF2B5EF4-FFF2-40B4-BE49-F238E27FC236}">
                <a16:creationId xmlns:a16="http://schemas.microsoft.com/office/drawing/2014/main" id="{4A2D19D8-FAF5-4262-9711-3BAA96DCBA35}"/>
              </a:ext>
            </a:extLst>
          </p:cNvPr>
          <p:cNvSpPr>
            <a:spLocks noChangeArrowheads="1"/>
          </p:cNvSpPr>
          <p:nvPr/>
        </p:nvSpPr>
        <p:spPr bwMode="auto">
          <a:xfrm>
            <a:off x="1258888" y="1566863"/>
            <a:ext cx="5903912"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marL="342900" indent="-342900">
              <a:tabLst>
                <a:tab pos="533400" algn="l"/>
              </a:tabLst>
              <a:defRPr>
                <a:solidFill>
                  <a:schemeClr val="tx1"/>
                </a:solidFill>
                <a:latin typeface="Tahoma" panose="020B0604030504040204" pitchFamily="34" charset="0"/>
                <a:ea typeface="宋体" panose="02010600030101010101" pitchFamily="2" charset="-122"/>
              </a:defRPr>
            </a:lvl1pPr>
            <a:lvl2pPr>
              <a:tabLst>
                <a:tab pos="533400" algn="l"/>
              </a:tabLst>
              <a:defRPr>
                <a:solidFill>
                  <a:schemeClr val="tx1"/>
                </a:solidFill>
                <a:latin typeface="Tahoma" panose="020B0604030504040204" pitchFamily="34" charset="0"/>
                <a:ea typeface="宋体" panose="02010600030101010101" pitchFamily="2" charset="-122"/>
              </a:defRPr>
            </a:lvl2pPr>
            <a:lvl3pPr marL="1143000" indent="-228600">
              <a:tabLst>
                <a:tab pos="533400" algn="l"/>
              </a:tabLst>
              <a:defRPr>
                <a:solidFill>
                  <a:schemeClr val="tx1"/>
                </a:solidFill>
                <a:latin typeface="Tahoma" panose="020B0604030504040204" pitchFamily="34" charset="0"/>
                <a:ea typeface="宋体" panose="02010600030101010101" pitchFamily="2" charset="-122"/>
              </a:defRPr>
            </a:lvl3pPr>
            <a:lvl4pPr marL="1600200" indent="-228600">
              <a:tabLst>
                <a:tab pos="533400" algn="l"/>
              </a:tabLst>
              <a:defRPr>
                <a:solidFill>
                  <a:schemeClr val="tx1"/>
                </a:solidFill>
                <a:latin typeface="Tahoma" panose="020B0604030504040204" pitchFamily="34" charset="0"/>
                <a:ea typeface="宋体" panose="02010600030101010101" pitchFamily="2" charset="-122"/>
              </a:defRPr>
            </a:lvl4pPr>
            <a:lvl5pPr marL="2057400" indent="-228600">
              <a:tabLst>
                <a:tab pos="533400" algn="l"/>
              </a:tabLst>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tabLst>
                <a:tab pos="533400" algn="l"/>
              </a:tabLs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tabLst>
                <a:tab pos="533400" algn="l"/>
              </a:tabLs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tabLst>
                <a:tab pos="533400" algn="l"/>
              </a:tabLs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tabLst>
                <a:tab pos="533400" algn="l"/>
              </a:tabLst>
              <a:defRPr>
                <a:solidFill>
                  <a:schemeClr val="tx1"/>
                </a:solidFill>
                <a:latin typeface="Tahoma" panose="020B0604030504040204" pitchFamily="34" charset="0"/>
                <a:ea typeface="宋体" panose="02010600030101010101" pitchFamily="2" charset="-122"/>
              </a:defRPr>
            </a:lvl9pPr>
          </a:lstStyle>
          <a:p>
            <a:pPr lvl="1" eaLnBrk="1" hangingPunct="1">
              <a:buFont typeface="Wingdings" panose="05000000000000000000" pitchFamily="2" charset="2"/>
              <a:buChar char="n"/>
            </a:pPr>
            <a:r>
              <a:rPr lang="zh-CN" altLang="en-US" sz="2800" b="1">
                <a:solidFill>
                  <a:schemeClr val="folHlink"/>
                </a:solidFill>
              </a:rPr>
              <a:t>检测对象的材料</a:t>
            </a:r>
          </a:p>
          <a:p>
            <a:pPr lvl="1" eaLnBrk="1" hangingPunct="1">
              <a:buFont typeface="Wingdings" panose="05000000000000000000" pitchFamily="2" charset="2"/>
              <a:buChar char="n"/>
            </a:pPr>
            <a:r>
              <a:rPr lang="zh-CN" altLang="en-US" sz="2800" b="1">
                <a:solidFill>
                  <a:schemeClr val="folHlink"/>
                </a:solidFill>
              </a:rPr>
              <a:t>温度</a:t>
            </a:r>
          </a:p>
          <a:p>
            <a:pPr lvl="1" eaLnBrk="1" hangingPunct="1">
              <a:buFont typeface="Wingdings" panose="05000000000000000000" pitchFamily="2" charset="2"/>
              <a:buChar char="n"/>
            </a:pPr>
            <a:r>
              <a:rPr lang="zh-CN" altLang="en-US" sz="2800" b="1">
                <a:solidFill>
                  <a:schemeClr val="folHlink"/>
                </a:solidFill>
              </a:rPr>
              <a:t>表面粗糙度</a:t>
            </a:r>
          </a:p>
          <a:p>
            <a:pPr lvl="1" eaLnBrk="1" hangingPunct="1">
              <a:buFont typeface="Wingdings" panose="05000000000000000000" pitchFamily="2" charset="2"/>
              <a:buChar char="n"/>
            </a:pPr>
            <a:r>
              <a:rPr lang="zh-CN" altLang="en-US" sz="2800" b="1">
                <a:solidFill>
                  <a:schemeClr val="folHlink"/>
                </a:solidFill>
              </a:rPr>
              <a:t>磁场</a:t>
            </a:r>
          </a:p>
          <a:p>
            <a:pPr lvl="1" eaLnBrk="1" hangingPunct="1">
              <a:buFont typeface="Wingdings" panose="05000000000000000000" pitchFamily="2" charset="2"/>
              <a:buChar char="n"/>
            </a:pPr>
            <a:r>
              <a:rPr lang="zh-CN" altLang="en-US" sz="2800" b="1">
                <a:solidFill>
                  <a:schemeClr val="folHlink"/>
                </a:solidFill>
              </a:rPr>
              <a:t>附着物质</a:t>
            </a:r>
          </a:p>
          <a:p>
            <a:pPr lvl="1" eaLnBrk="1" hangingPunct="1">
              <a:buFont typeface="Wingdings" panose="05000000000000000000" pitchFamily="2" charset="2"/>
              <a:buChar char="n"/>
            </a:pPr>
            <a:r>
              <a:rPr lang="zh-CN" altLang="en-US" sz="2800" b="1">
                <a:solidFill>
                  <a:schemeClr val="folHlink"/>
                </a:solidFill>
              </a:rPr>
              <a:t>缺陷的形状特征</a:t>
            </a:r>
          </a:p>
          <a:p>
            <a:pPr lvl="1" eaLnBrk="1" hangingPunct="1">
              <a:buFont typeface="Wingdings" panose="05000000000000000000" pitchFamily="2" charset="2"/>
              <a:buChar char="n"/>
            </a:pPr>
            <a:r>
              <a:rPr lang="zh-CN" altLang="en-US" sz="2800" b="1">
                <a:solidFill>
                  <a:schemeClr val="folHlink"/>
                </a:solidFill>
              </a:rPr>
              <a:t>缺陷的声阻抗</a:t>
            </a:r>
          </a:p>
          <a:p>
            <a:pPr lvl="1" eaLnBrk="1" hangingPunct="1">
              <a:buFont typeface="Wingdings" panose="05000000000000000000" pitchFamily="2" charset="2"/>
              <a:buChar char="n"/>
            </a:pPr>
            <a:r>
              <a:rPr lang="zh-CN" altLang="en-US" sz="2800" b="1">
                <a:solidFill>
                  <a:schemeClr val="folHlink"/>
                </a:solidFill>
              </a:rPr>
              <a:t>缺陷的表面特征（如是否光滑）</a:t>
            </a:r>
          </a:p>
          <a:p>
            <a:pPr lvl="1" eaLnBrk="1" hangingPunct="1">
              <a:buFont typeface="Wingdings" panose="05000000000000000000" pitchFamily="2" charset="2"/>
              <a:buChar char="n"/>
            </a:pPr>
            <a:r>
              <a:rPr lang="zh-CN" altLang="en-US" sz="2800" b="1">
                <a:solidFill>
                  <a:schemeClr val="folHlink"/>
                </a:solidFill>
              </a:rPr>
              <a:t>探伤方法的选择</a:t>
            </a:r>
          </a:p>
        </p:txBody>
      </p:sp>
      <p:sp>
        <p:nvSpPr>
          <p:cNvPr id="39941" name="Rectangle 5">
            <a:extLst>
              <a:ext uri="{FF2B5EF4-FFF2-40B4-BE49-F238E27FC236}">
                <a16:creationId xmlns:a16="http://schemas.microsoft.com/office/drawing/2014/main" id="{5AC6441F-75D0-4E1E-862B-3A6E98A2D184}"/>
              </a:ext>
            </a:extLst>
          </p:cNvPr>
          <p:cNvSpPr>
            <a:spLocks noChangeArrowheads="1"/>
          </p:cNvSpPr>
          <p:nvPr/>
        </p:nvSpPr>
        <p:spPr bwMode="auto">
          <a:xfrm>
            <a:off x="2700338" y="333375"/>
            <a:ext cx="2016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3600" b="1">
                <a:solidFill>
                  <a:schemeClr val="hlink"/>
                </a:solidFill>
              </a:rPr>
              <a:t>超探基础</a:t>
            </a:r>
          </a:p>
        </p:txBody>
      </p:sp>
      <p:sp>
        <p:nvSpPr>
          <p:cNvPr id="7" name="Oval 3">
            <a:hlinkClick r:id="rId2" action="ppaction://hlinksldjump"/>
            <a:extLst>
              <a:ext uri="{FF2B5EF4-FFF2-40B4-BE49-F238E27FC236}">
                <a16:creationId xmlns:a16="http://schemas.microsoft.com/office/drawing/2014/main" id="{2A2D23D2-FAE7-49F3-BD82-173715CB7D00}"/>
              </a:ext>
            </a:extLst>
          </p:cNvPr>
          <p:cNvSpPr>
            <a:spLocks noChangeAspect="1" noChangeArrowheads="1"/>
          </p:cNvSpPr>
          <p:nvPr/>
        </p:nvSpPr>
        <p:spPr bwMode="auto">
          <a:xfrm>
            <a:off x="1979613" y="476250"/>
            <a:ext cx="444500" cy="444500"/>
          </a:xfrm>
          <a:prstGeom prst="ellipse">
            <a:avLst/>
          </a:prstGeom>
          <a:gradFill rotWithShape="0">
            <a:gsLst>
              <a:gs pos="0">
                <a:schemeClr val="accent1">
                  <a:gamma/>
                  <a:tint val="0"/>
                  <a:invGamma/>
                </a:schemeClr>
              </a:gs>
              <a:gs pos="100000">
                <a:schemeClr val="accent1"/>
              </a:gs>
            </a:gsLst>
            <a:path path="shape">
              <a:fillToRect l="50000" t="50000" r="50000" b="50000"/>
            </a:path>
          </a:gradFill>
          <a:ln w="12700">
            <a:solidFill>
              <a:srgbClr val="002D86"/>
            </a:solidFill>
            <a:round/>
            <a:headEnd/>
            <a:tailEnd/>
          </a:ln>
          <a:effectLst/>
        </p:spPr>
        <p:txBody>
          <a:bodyPr wrap="none" lIns="0" tIns="0" rIns="0" bIns="0"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defRPr/>
            </a:pPr>
            <a:r>
              <a:rPr lang="en-US" altLang="zh-CN" sz="2400" b="1">
                <a:solidFill>
                  <a:schemeClr val="accent2"/>
                </a:solidFill>
                <a:latin typeface="仿宋体"/>
                <a:ea typeface="仿宋体"/>
                <a:cs typeface="仿宋体"/>
              </a:rPr>
              <a:t>4</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灯片编号占位符 3">
            <a:extLst>
              <a:ext uri="{FF2B5EF4-FFF2-40B4-BE49-F238E27FC236}">
                <a16:creationId xmlns:a16="http://schemas.microsoft.com/office/drawing/2014/main" id="{C1D99D14-7B99-417A-B8D0-7FBE2267740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F935828A-AC8F-4581-89AA-6CA2291C77F5}" type="slidenum">
              <a:rPr lang="zh-CN" altLang="en-US" smtClean="0"/>
              <a:pPr/>
              <a:t>37</a:t>
            </a:fld>
            <a:endParaRPr lang="en-US" altLang="zh-CN"/>
          </a:p>
        </p:txBody>
      </p:sp>
      <p:sp>
        <p:nvSpPr>
          <p:cNvPr id="40963" name="AutoShape 2">
            <a:extLst>
              <a:ext uri="{FF2B5EF4-FFF2-40B4-BE49-F238E27FC236}">
                <a16:creationId xmlns:a16="http://schemas.microsoft.com/office/drawing/2014/main" id="{B0DDF565-71E4-4C32-B0F9-287685FAFE0C}"/>
              </a:ext>
            </a:extLst>
          </p:cNvPr>
          <p:cNvSpPr>
            <a:spLocks noChangeArrowheads="1"/>
          </p:cNvSpPr>
          <p:nvPr/>
        </p:nvSpPr>
        <p:spPr bwMode="auto">
          <a:xfrm>
            <a:off x="755650" y="908050"/>
            <a:ext cx="7848600" cy="5040313"/>
          </a:xfrm>
          <a:prstGeom prst="horizontalScroll">
            <a:avLst>
              <a:gd name="adj" fmla="val 12500"/>
            </a:avLst>
          </a:prstGeom>
          <a:solidFill>
            <a:srgbClr val="99CCFF"/>
          </a:solidFill>
          <a:ln w="9525">
            <a:solidFill>
              <a:schemeClr val="folHlink"/>
            </a:solidFill>
            <a:round/>
            <a:headEnd/>
            <a:tailEnd/>
          </a:ln>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7200" b="1">
                <a:solidFill>
                  <a:srgbClr val="FF0000"/>
                </a:solidFill>
              </a:rPr>
              <a:t>第五部分  </a:t>
            </a:r>
            <a:endParaRPr lang="zh-CN" altLang="en-US" sz="6600" b="1">
              <a:solidFill>
                <a:srgbClr val="FF0000"/>
              </a:solidFill>
            </a:endParaRPr>
          </a:p>
          <a:p>
            <a:pPr algn="ctr" eaLnBrk="1" hangingPunct="1"/>
            <a:endParaRPr lang="zh-CN" altLang="en-US" sz="6600" b="1">
              <a:solidFill>
                <a:srgbClr val="FF0000"/>
              </a:solidFill>
            </a:endParaRPr>
          </a:p>
          <a:p>
            <a:pPr algn="ctr" eaLnBrk="1" hangingPunct="1"/>
            <a:r>
              <a:rPr lang="zh-CN" altLang="en-US" sz="6000" b="1">
                <a:solidFill>
                  <a:srgbClr val="FF0000"/>
                </a:solidFill>
              </a:rPr>
              <a:t>仪器和探头的校准</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灯片编号占位符 3">
            <a:extLst>
              <a:ext uri="{FF2B5EF4-FFF2-40B4-BE49-F238E27FC236}">
                <a16:creationId xmlns:a16="http://schemas.microsoft.com/office/drawing/2014/main" id="{F2FEDE87-EE5C-4EC1-AE03-3D5801FB315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F3B4F1FD-0D74-455B-960B-A2C0FDF3F6E3}" type="slidenum">
              <a:rPr lang="zh-CN" altLang="en-US" smtClean="0"/>
              <a:pPr/>
              <a:t>38</a:t>
            </a:fld>
            <a:endParaRPr lang="en-US" altLang="zh-CN"/>
          </a:p>
        </p:txBody>
      </p:sp>
      <p:sp>
        <p:nvSpPr>
          <p:cNvPr id="41987" name="Rectangle 2">
            <a:extLst>
              <a:ext uri="{FF2B5EF4-FFF2-40B4-BE49-F238E27FC236}">
                <a16:creationId xmlns:a16="http://schemas.microsoft.com/office/drawing/2014/main" id="{5F11D09A-4D77-4548-977B-294B929031DF}"/>
              </a:ext>
            </a:extLst>
          </p:cNvPr>
          <p:cNvSpPr>
            <a:spLocks noGrp="1" noChangeArrowheads="1"/>
          </p:cNvSpPr>
          <p:nvPr>
            <p:ph type="title"/>
          </p:nvPr>
        </p:nvSpPr>
        <p:spPr bwMode="auto">
          <a:xfrm>
            <a:off x="611188" y="188913"/>
            <a:ext cx="6408737"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38200" indent="-838200" eaLnBrk="1" hangingPunct="1"/>
            <a:r>
              <a:rPr lang="en-US" altLang="zh-CN" b="1"/>
              <a:t>5-1</a:t>
            </a:r>
            <a:r>
              <a:rPr lang="zh-CN" altLang="en-US" b="1"/>
              <a:t>．仪器和探头的校准</a:t>
            </a:r>
          </a:p>
        </p:txBody>
      </p:sp>
      <p:sp>
        <p:nvSpPr>
          <p:cNvPr id="41988" name="Rectangle 3">
            <a:extLst>
              <a:ext uri="{FF2B5EF4-FFF2-40B4-BE49-F238E27FC236}">
                <a16:creationId xmlns:a16="http://schemas.microsoft.com/office/drawing/2014/main" id="{36A45F1F-EF9C-4DF5-ABD0-312EA6464B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990600" lvl="1" indent="-533400" eaLnBrk="1" hangingPunct="1"/>
            <a:endParaRPr lang="zh-CN" altLang="en-US">
              <a:solidFill>
                <a:schemeClr val="folHlink"/>
              </a:solidFill>
            </a:endParaRPr>
          </a:p>
          <a:p>
            <a:pPr marL="1371600" lvl="2" indent="-457200" eaLnBrk="1" hangingPunct="1"/>
            <a:r>
              <a:rPr lang="zh-CN" altLang="en-US">
                <a:solidFill>
                  <a:schemeClr val="folHlink"/>
                </a:solidFill>
              </a:rPr>
              <a:t>单晶直探头的校准</a:t>
            </a:r>
          </a:p>
          <a:p>
            <a:pPr marL="1371600" lvl="2" indent="-457200" eaLnBrk="1" hangingPunct="1">
              <a:buFont typeface="Wingdings" panose="05000000000000000000" pitchFamily="2" charset="2"/>
              <a:buNone/>
            </a:pPr>
            <a:r>
              <a:rPr lang="zh-CN" altLang="en-US">
                <a:solidFill>
                  <a:schemeClr val="folHlink"/>
                </a:solidFill>
              </a:rPr>
              <a:t>    </a:t>
            </a:r>
            <a:r>
              <a:rPr lang="en-US" altLang="zh-CN">
                <a:solidFill>
                  <a:schemeClr val="folHlink"/>
                </a:solidFill>
              </a:rPr>
              <a:t>1.</a:t>
            </a:r>
            <a:r>
              <a:rPr lang="zh-CN" altLang="en-US">
                <a:solidFill>
                  <a:schemeClr val="folHlink"/>
                </a:solidFill>
              </a:rPr>
              <a:t>声速      </a:t>
            </a:r>
            <a:r>
              <a:rPr lang="en-US" altLang="zh-CN">
                <a:solidFill>
                  <a:schemeClr val="folHlink"/>
                </a:solidFill>
              </a:rPr>
              <a:t>2.</a:t>
            </a:r>
            <a:r>
              <a:rPr lang="zh-CN" altLang="en-US">
                <a:solidFill>
                  <a:schemeClr val="folHlink"/>
                </a:solidFill>
              </a:rPr>
              <a:t>延时</a:t>
            </a:r>
          </a:p>
          <a:p>
            <a:pPr marL="1371600" lvl="2" indent="-457200" eaLnBrk="1" hangingPunct="1">
              <a:buFont typeface="Wingdings" panose="05000000000000000000" pitchFamily="2" charset="2"/>
              <a:buNone/>
            </a:pPr>
            <a:endParaRPr lang="zh-CN" altLang="en-US">
              <a:solidFill>
                <a:schemeClr val="folHlink"/>
              </a:solidFill>
            </a:endParaRPr>
          </a:p>
          <a:p>
            <a:pPr marL="1371600" lvl="2" indent="-457200" eaLnBrk="1" hangingPunct="1"/>
            <a:r>
              <a:rPr lang="zh-CN" altLang="en-US">
                <a:solidFill>
                  <a:schemeClr val="folHlink"/>
                </a:solidFill>
              </a:rPr>
              <a:t>横波斜探头</a:t>
            </a:r>
          </a:p>
          <a:p>
            <a:pPr marL="1371600" lvl="2" indent="-457200" eaLnBrk="1" hangingPunct="1">
              <a:buFont typeface="Wingdings" panose="05000000000000000000" pitchFamily="2" charset="2"/>
              <a:buNone/>
            </a:pPr>
            <a:r>
              <a:rPr lang="zh-CN" altLang="en-US">
                <a:solidFill>
                  <a:schemeClr val="folHlink"/>
                </a:solidFill>
              </a:rPr>
              <a:t>    </a:t>
            </a:r>
            <a:r>
              <a:rPr lang="en-US" altLang="zh-CN">
                <a:solidFill>
                  <a:schemeClr val="folHlink"/>
                </a:solidFill>
              </a:rPr>
              <a:t>1.</a:t>
            </a:r>
            <a:r>
              <a:rPr lang="zh-CN" altLang="en-US">
                <a:solidFill>
                  <a:schemeClr val="folHlink"/>
                </a:solidFill>
              </a:rPr>
              <a:t>入射点  </a:t>
            </a:r>
            <a:r>
              <a:rPr lang="en-US" altLang="zh-CN">
                <a:solidFill>
                  <a:schemeClr val="folHlink"/>
                </a:solidFill>
              </a:rPr>
              <a:t>2.</a:t>
            </a:r>
            <a:r>
              <a:rPr lang="zh-CN" altLang="en-US">
                <a:solidFill>
                  <a:schemeClr val="folHlink"/>
                </a:solidFill>
              </a:rPr>
              <a:t>前沿  </a:t>
            </a:r>
            <a:r>
              <a:rPr lang="en-US" altLang="zh-CN">
                <a:solidFill>
                  <a:schemeClr val="folHlink"/>
                </a:solidFill>
              </a:rPr>
              <a:t>3.</a:t>
            </a:r>
            <a:r>
              <a:rPr lang="zh-CN" altLang="en-US">
                <a:solidFill>
                  <a:schemeClr val="folHlink"/>
                </a:solidFill>
              </a:rPr>
              <a:t>角度</a:t>
            </a:r>
            <a:r>
              <a:rPr lang="en-US" altLang="zh-CN">
                <a:solidFill>
                  <a:schemeClr val="folHlink"/>
                </a:solidFill>
              </a:rPr>
              <a:t>(K</a:t>
            </a:r>
            <a:r>
              <a:rPr lang="zh-CN" altLang="en-US">
                <a:solidFill>
                  <a:schemeClr val="folHlink"/>
                </a:solidFill>
              </a:rPr>
              <a:t>值</a:t>
            </a:r>
            <a:r>
              <a:rPr lang="en-US" altLang="zh-CN">
                <a:solidFill>
                  <a:schemeClr val="folHlink"/>
                </a:solidFill>
              </a:rPr>
              <a:t>)  4.</a:t>
            </a:r>
            <a:r>
              <a:rPr lang="zh-CN" altLang="en-US">
                <a:solidFill>
                  <a:schemeClr val="folHlink"/>
                </a:solidFill>
              </a:rPr>
              <a:t>声速  </a:t>
            </a:r>
            <a:r>
              <a:rPr lang="en-US" altLang="zh-CN">
                <a:solidFill>
                  <a:schemeClr val="folHlink"/>
                </a:solidFill>
              </a:rPr>
              <a:t>5.</a:t>
            </a:r>
            <a:r>
              <a:rPr lang="zh-CN" altLang="en-US">
                <a:solidFill>
                  <a:schemeClr val="folHlink"/>
                </a:solidFill>
              </a:rPr>
              <a:t>延时</a:t>
            </a:r>
          </a:p>
        </p:txBody>
      </p:sp>
      <p:sp>
        <p:nvSpPr>
          <p:cNvPr id="41989" name="AutoShape 4">
            <a:extLst>
              <a:ext uri="{FF2B5EF4-FFF2-40B4-BE49-F238E27FC236}">
                <a16:creationId xmlns:a16="http://schemas.microsoft.com/office/drawing/2014/main" id="{DC617ECD-3FDE-4B93-B19F-D40D017ABD7D}"/>
              </a:ext>
            </a:extLst>
          </p:cNvPr>
          <p:cNvSpPr>
            <a:spLocks/>
          </p:cNvSpPr>
          <p:nvPr/>
        </p:nvSpPr>
        <p:spPr bwMode="auto">
          <a:xfrm>
            <a:off x="827088" y="1773238"/>
            <a:ext cx="649287" cy="2879725"/>
          </a:xfrm>
          <a:prstGeom prst="leftBrace">
            <a:avLst>
              <a:gd name="adj1" fmla="val 36960"/>
              <a:gd name="adj2" fmla="val 50000"/>
            </a:avLst>
          </a:prstGeom>
          <a:noFill/>
          <a:ln w="476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1990" name="Line 5">
            <a:extLst>
              <a:ext uri="{FF2B5EF4-FFF2-40B4-BE49-F238E27FC236}">
                <a16:creationId xmlns:a16="http://schemas.microsoft.com/office/drawing/2014/main" id="{74EA292E-68D4-4821-BCED-4567E7BF3353}"/>
              </a:ext>
            </a:extLst>
          </p:cNvPr>
          <p:cNvSpPr>
            <a:spLocks noChangeShapeType="1"/>
          </p:cNvSpPr>
          <p:nvPr/>
        </p:nvSpPr>
        <p:spPr bwMode="auto">
          <a:xfrm>
            <a:off x="1763713" y="4365625"/>
            <a:ext cx="2520950" cy="0"/>
          </a:xfrm>
          <a:prstGeom prst="line">
            <a:avLst/>
          </a:prstGeom>
          <a:noFill/>
          <a:ln w="57150" cmpd="thinThick">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spAutoFit/>
          </a:bodyPr>
          <a:lstStyle/>
          <a:p>
            <a:endParaRPr lang="zh-CN" altLang="en-US"/>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灯片编号占位符 3">
            <a:extLst>
              <a:ext uri="{FF2B5EF4-FFF2-40B4-BE49-F238E27FC236}">
                <a16:creationId xmlns:a16="http://schemas.microsoft.com/office/drawing/2014/main" id="{A1F26045-14D5-4863-B77E-DCD06FEFD97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B56F4024-EC58-406F-BB56-804750849DCF}" type="slidenum">
              <a:rPr lang="zh-CN" altLang="en-US" smtClean="0"/>
              <a:pPr/>
              <a:t>39</a:t>
            </a:fld>
            <a:endParaRPr lang="en-US" altLang="zh-CN"/>
          </a:p>
        </p:txBody>
      </p:sp>
      <p:sp>
        <p:nvSpPr>
          <p:cNvPr id="43011" name="Rectangle 5">
            <a:extLst>
              <a:ext uri="{FF2B5EF4-FFF2-40B4-BE49-F238E27FC236}">
                <a16:creationId xmlns:a16="http://schemas.microsoft.com/office/drawing/2014/main" id="{16EC24E1-3981-489D-ACC7-23A9260F72BC}"/>
              </a:ext>
            </a:extLst>
          </p:cNvPr>
          <p:cNvSpPr>
            <a:spLocks noGrp="1" noChangeArrowheads="1"/>
          </p:cNvSpPr>
          <p:nvPr>
            <p:ph type="title"/>
          </p:nvPr>
        </p:nvSpPr>
        <p:spPr bwMode="auto">
          <a:xfrm>
            <a:off x="611188" y="188913"/>
            <a:ext cx="6408737"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38200" indent="-838200" eaLnBrk="1" hangingPunct="1"/>
            <a:r>
              <a:rPr lang="en-US" altLang="zh-CN" b="1"/>
              <a:t>5-2</a:t>
            </a:r>
            <a:r>
              <a:rPr lang="zh-CN" altLang="en-US" b="1"/>
              <a:t>．</a:t>
            </a:r>
            <a:r>
              <a:rPr lang="zh-CN" altLang="en-US" b="1">
                <a:solidFill>
                  <a:schemeClr val="folHlink"/>
                </a:solidFill>
              </a:rPr>
              <a:t>单晶直探头的校准</a:t>
            </a:r>
          </a:p>
        </p:txBody>
      </p:sp>
      <p:pic>
        <p:nvPicPr>
          <p:cNvPr id="43012" name="Picture 6">
            <a:extLst>
              <a:ext uri="{FF2B5EF4-FFF2-40B4-BE49-F238E27FC236}">
                <a16:creationId xmlns:a16="http://schemas.microsoft.com/office/drawing/2014/main" id="{EDA91D04-2AE5-430A-95B6-9D836E666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722" r="58020"/>
          <a:stretch>
            <a:fillRect/>
          </a:stretch>
        </p:blipFill>
        <p:spPr bwMode="auto">
          <a:xfrm>
            <a:off x="5795963" y="2492375"/>
            <a:ext cx="2219325"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8">
            <a:extLst>
              <a:ext uri="{FF2B5EF4-FFF2-40B4-BE49-F238E27FC236}">
                <a16:creationId xmlns:a16="http://schemas.microsoft.com/office/drawing/2014/main" id="{73CFF7F0-2A35-490B-AE9B-37026166E655}"/>
              </a:ext>
            </a:extLst>
          </p:cNvPr>
          <p:cNvSpPr>
            <a:spLocks noChangeArrowheads="1"/>
          </p:cNvSpPr>
          <p:nvPr/>
        </p:nvSpPr>
        <p:spPr bwMode="auto">
          <a:xfrm>
            <a:off x="323850" y="1557338"/>
            <a:ext cx="640873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a:t> 首先将声速值</a:t>
            </a:r>
            <a:r>
              <a:rPr lang="en-US" altLang="zh-CN"/>
              <a:t>V=5900m/S</a:t>
            </a:r>
            <a:r>
              <a:rPr lang="zh-CN" altLang="en-US"/>
              <a:t>，</a:t>
            </a:r>
            <a:r>
              <a:rPr lang="en-US" altLang="zh-CN"/>
              <a:t>K=0</a:t>
            </a:r>
            <a:r>
              <a:rPr lang="zh-CN" altLang="en-US"/>
              <a:t>输入至</a:t>
            </a:r>
            <a:r>
              <a:rPr lang="en-US" altLang="zh-CN"/>
              <a:t>CSM900</a:t>
            </a:r>
            <a:r>
              <a:rPr lang="zh-CN" altLang="en-US"/>
              <a:t>，</a:t>
            </a:r>
          </a:p>
          <a:p>
            <a:pPr eaLnBrk="1" hangingPunct="1"/>
            <a:r>
              <a:rPr lang="zh-CN" altLang="en-US"/>
              <a:t>        然后将探头在</a:t>
            </a:r>
            <a:r>
              <a:rPr lang="en-US" altLang="zh-CN"/>
              <a:t>CS-1-5</a:t>
            </a:r>
            <a:r>
              <a:rPr lang="zh-CN" altLang="en-US"/>
              <a:t>试块上移动，</a:t>
            </a:r>
          </a:p>
          <a:p>
            <a:pPr eaLnBrk="1" hangingPunct="1"/>
            <a:r>
              <a:rPr lang="zh-CN" altLang="en-US"/>
              <a:t>        调节增益使</a:t>
            </a:r>
            <a:r>
              <a:rPr lang="en-US" altLang="zh-CN"/>
              <a:t>200mm </a:t>
            </a:r>
            <a:r>
              <a:rPr lang="en-US" altLang="zh-CN">
                <a:sym typeface="Symbol" panose="05050102010706020507" pitchFamily="18" charset="2"/>
              </a:rPr>
              <a:t></a:t>
            </a:r>
            <a:r>
              <a:rPr lang="en-US" altLang="zh-CN"/>
              <a:t>2</a:t>
            </a:r>
            <a:r>
              <a:rPr lang="zh-CN" altLang="en-US">
                <a:sym typeface="Symbol" panose="05050102010706020507" pitchFamily="18" charset="2"/>
              </a:rPr>
              <a:t>平底孔的回波约为</a:t>
            </a:r>
            <a:r>
              <a:rPr lang="en-US" altLang="zh-CN">
                <a:sym typeface="Symbol" panose="05050102010706020507" pitchFamily="18" charset="2"/>
              </a:rPr>
              <a:t>80</a:t>
            </a:r>
            <a:r>
              <a:rPr lang="zh-CN" altLang="en-US">
                <a:sym typeface="Symbol" panose="05050102010706020507" pitchFamily="18" charset="2"/>
              </a:rPr>
              <a:t>％，</a:t>
            </a:r>
          </a:p>
          <a:p>
            <a:pPr eaLnBrk="1" hangingPunct="1"/>
            <a:r>
              <a:rPr lang="zh-CN" altLang="en-US">
                <a:sym typeface="Symbol" panose="05050102010706020507" pitchFamily="18" charset="2"/>
              </a:rPr>
              <a:t>        并移动闸门</a:t>
            </a:r>
            <a:r>
              <a:rPr lang="en-US" altLang="zh-CN">
                <a:sym typeface="Symbol" panose="05050102010706020507" pitchFamily="18" charset="2"/>
              </a:rPr>
              <a:t>A</a:t>
            </a:r>
            <a:r>
              <a:rPr lang="zh-CN" altLang="en-US">
                <a:sym typeface="Symbol" panose="05050102010706020507" pitchFamily="18" charset="2"/>
              </a:rPr>
              <a:t>套住该回波，调节零点直至声程</a:t>
            </a:r>
            <a:r>
              <a:rPr lang="en-US" altLang="zh-CN">
                <a:sym typeface="Symbol" panose="05050102010706020507" pitchFamily="18" charset="2"/>
              </a:rPr>
              <a:t>S=200mm</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1">
            <a:extLst>
              <a:ext uri="{FF2B5EF4-FFF2-40B4-BE49-F238E27FC236}">
                <a16:creationId xmlns:a16="http://schemas.microsoft.com/office/drawing/2014/main" id="{5F361E0C-A165-4FA6-A14F-8024F529CB4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31EEC57F-0939-4AF0-9806-D52A869DFF8F}" type="slidenum">
              <a:rPr lang="zh-CN" altLang="en-US" smtClean="0"/>
              <a:pPr/>
              <a:t>4</a:t>
            </a:fld>
            <a:endParaRPr lang="en-US" altLang="zh-CN"/>
          </a:p>
        </p:txBody>
      </p:sp>
      <p:sp>
        <p:nvSpPr>
          <p:cNvPr id="73730" name="Rectangle 2">
            <a:extLst>
              <a:ext uri="{FF2B5EF4-FFF2-40B4-BE49-F238E27FC236}">
                <a16:creationId xmlns:a16="http://schemas.microsoft.com/office/drawing/2014/main" id="{7D49E308-8640-4739-8F9B-9AD1511FA5B1}"/>
              </a:ext>
            </a:extLst>
          </p:cNvPr>
          <p:cNvSpPr>
            <a:spLocks noChangeArrowheads="1"/>
          </p:cNvSpPr>
          <p:nvPr/>
        </p:nvSpPr>
        <p:spPr bwMode="auto">
          <a:xfrm>
            <a:off x="3109913" y="323850"/>
            <a:ext cx="3838575" cy="641350"/>
          </a:xfrm>
          <a:prstGeom prst="rect">
            <a:avLst/>
          </a:prstGeom>
          <a:noFill/>
          <a:ln w="9525">
            <a:noFill/>
            <a:miter lim="800000"/>
            <a:headEnd/>
            <a:tailEnd/>
          </a:ln>
          <a:effectLst/>
        </p:spPr>
        <p:txBody>
          <a:bodyPr wrap="none" lIns="90000" tIns="46800" rIns="90000" bIns="46800">
            <a:spAutoFit/>
          </a:bodyPr>
          <a:lstStyle/>
          <a:p>
            <a:pPr eaLnBrk="1" hangingPunct="1">
              <a:defRPr/>
            </a:pPr>
            <a:r>
              <a:rPr lang="zh-CN" altLang="en-US" sz="3600" b="1">
                <a:solidFill>
                  <a:schemeClr val="hlink"/>
                </a:solidFill>
                <a:effectLst>
                  <a:outerShdw blurRad="38100" dist="38100" dir="2700000" algn="tl">
                    <a:srgbClr val="C0C0C0"/>
                  </a:outerShdw>
                </a:effectLst>
                <a:latin typeface="Times New Roman" pitchFamily="18" charset="0"/>
                <a:ea typeface="华文新魏" pitchFamily="2" charset="-122"/>
              </a:rPr>
              <a:t>超声探伤仪的原理</a:t>
            </a:r>
          </a:p>
        </p:txBody>
      </p:sp>
      <p:sp>
        <p:nvSpPr>
          <p:cNvPr id="7172" name="Rectangle 3">
            <a:extLst>
              <a:ext uri="{FF2B5EF4-FFF2-40B4-BE49-F238E27FC236}">
                <a16:creationId xmlns:a16="http://schemas.microsoft.com/office/drawing/2014/main" id="{28361D9E-ADEF-4224-8261-6616438A8035}"/>
              </a:ext>
            </a:extLst>
          </p:cNvPr>
          <p:cNvSpPr>
            <a:spLocks noChangeArrowheads="1"/>
          </p:cNvSpPr>
          <p:nvPr/>
        </p:nvSpPr>
        <p:spPr bwMode="auto">
          <a:xfrm>
            <a:off x="2843213" y="2924175"/>
            <a:ext cx="3529012" cy="2376488"/>
          </a:xfrm>
          <a:prstGeom prst="rect">
            <a:avLst/>
          </a:prstGeom>
          <a:solidFill>
            <a:srgbClr val="C0C0C0"/>
          </a:solidFill>
          <a:ln w="9525">
            <a:solidFill>
              <a:schemeClr val="tx1"/>
            </a:solidFill>
            <a:miter lim="800000"/>
            <a:headEnd/>
            <a:tailEnd/>
          </a:ln>
        </p:spPr>
        <p:txBody>
          <a:bodyPr wrap="none" lIns="90000" tIns="46800" rIns="90000" bIns="46800" anchor="ct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173" name="Oval 4">
            <a:extLst>
              <a:ext uri="{FF2B5EF4-FFF2-40B4-BE49-F238E27FC236}">
                <a16:creationId xmlns:a16="http://schemas.microsoft.com/office/drawing/2014/main" id="{562AC064-41E8-4C26-98A5-1095C33840B9}"/>
              </a:ext>
            </a:extLst>
          </p:cNvPr>
          <p:cNvSpPr>
            <a:spLocks noChangeArrowheads="1"/>
          </p:cNvSpPr>
          <p:nvPr/>
        </p:nvSpPr>
        <p:spPr bwMode="auto">
          <a:xfrm>
            <a:off x="4140200" y="4508500"/>
            <a:ext cx="936625" cy="215900"/>
          </a:xfrm>
          <a:prstGeom prst="ellipse">
            <a:avLst/>
          </a:prstGeom>
          <a:solidFill>
            <a:schemeClr val="bg1"/>
          </a:solidFill>
          <a:ln w="9525">
            <a:solidFill>
              <a:schemeClr val="tx1"/>
            </a:solidFill>
            <a:round/>
            <a:headEnd/>
            <a:tailEnd/>
          </a:ln>
        </p:spPr>
        <p:txBody>
          <a:bodyPr lIns="90000" tIns="46800" rIns="90000" bIns="46800" anchor="ct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174" name="未知">
            <a:extLst>
              <a:ext uri="{FF2B5EF4-FFF2-40B4-BE49-F238E27FC236}">
                <a16:creationId xmlns:a16="http://schemas.microsoft.com/office/drawing/2014/main" id="{E1DE8004-EA6B-4FC3-8405-07563D7CA48F}"/>
              </a:ext>
            </a:extLst>
          </p:cNvPr>
          <p:cNvSpPr>
            <a:spLocks/>
          </p:cNvSpPr>
          <p:nvPr/>
        </p:nvSpPr>
        <p:spPr bwMode="auto">
          <a:xfrm>
            <a:off x="4672013" y="1270000"/>
            <a:ext cx="1871662" cy="1079500"/>
          </a:xfrm>
          <a:custGeom>
            <a:avLst/>
            <a:gdLst>
              <a:gd name="T0" fmla="*/ 0 w 1179"/>
              <a:gd name="T1" fmla="*/ 2147483646 h 680"/>
              <a:gd name="T2" fmla="*/ 2147483646 w 1179"/>
              <a:gd name="T3" fmla="*/ 2147483646 h 680"/>
              <a:gd name="T4" fmla="*/ 2147483646 w 1179"/>
              <a:gd name="T5" fmla="*/ 2147483646 h 680"/>
              <a:gd name="T6" fmla="*/ 2147483646 w 1179"/>
              <a:gd name="T7" fmla="*/ 2147483646 h 680"/>
              <a:gd name="T8" fmla="*/ 2147483646 w 1179"/>
              <a:gd name="T9" fmla="*/ 2147483646 h 680"/>
              <a:gd name="T10" fmla="*/ 2147483646 w 1179"/>
              <a:gd name="T11" fmla="*/ 2147483646 h 680"/>
              <a:gd name="T12" fmla="*/ 0 60000 65536"/>
              <a:gd name="T13" fmla="*/ 0 60000 65536"/>
              <a:gd name="T14" fmla="*/ 0 60000 65536"/>
              <a:gd name="T15" fmla="*/ 0 60000 65536"/>
              <a:gd name="T16" fmla="*/ 0 60000 65536"/>
              <a:gd name="T17" fmla="*/ 0 60000 65536"/>
              <a:gd name="T18" fmla="*/ 0 w 1179"/>
              <a:gd name="T19" fmla="*/ 0 h 680"/>
              <a:gd name="T20" fmla="*/ 1179 w 1179"/>
              <a:gd name="T21" fmla="*/ 680 h 680"/>
            </a:gdLst>
            <a:ahLst/>
            <a:cxnLst>
              <a:cxn ang="T12">
                <a:pos x="T0" y="T1"/>
              </a:cxn>
              <a:cxn ang="T13">
                <a:pos x="T2" y="T3"/>
              </a:cxn>
              <a:cxn ang="T14">
                <a:pos x="T4" y="T5"/>
              </a:cxn>
              <a:cxn ang="T15">
                <a:pos x="T6" y="T7"/>
              </a:cxn>
              <a:cxn ang="T16">
                <a:pos x="T8" y="T9"/>
              </a:cxn>
              <a:cxn ang="T17">
                <a:pos x="T10" y="T11"/>
              </a:cxn>
            </a:cxnLst>
            <a:rect l="T18" t="T19" r="T20" b="T21"/>
            <a:pathLst>
              <a:path w="1179" h="680">
                <a:moveTo>
                  <a:pt x="0" y="680"/>
                </a:moveTo>
                <a:cubicBezTo>
                  <a:pt x="79" y="596"/>
                  <a:pt x="159" y="513"/>
                  <a:pt x="272" y="453"/>
                </a:cubicBezTo>
                <a:cubicBezTo>
                  <a:pt x="385" y="393"/>
                  <a:pt x="604" y="385"/>
                  <a:pt x="680" y="317"/>
                </a:cubicBezTo>
                <a:cubicBezTo>
                  <a:pt x="756" y="249"/>
                  <a:pt x="681" y="90"/>
                  <a:pt x="726" y="45"/>
                </a:cubicBezTo>
                <a:cubicBezTo>
                  <a:pt x="771" y="0"/>
                  <a:pt x="878" y="45"/>
                  <a:pt x="953" y="45"/>
                </a:cubicBezTo>
                <a:cubicBezTo>
                  <a:pt x="1028" y="45"/>
                  <a:pt x="1103" y="45"/>
                  <a:pt x="1179" y="45"/>
                </a:cubicBezTo>
              </a:path>
            </a:pathLst>
          </a:custGeom>
          <a:noFill/>
          <a:ln w="9525" cap="flat"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zh-CN" altLang="en-US"/>
          </a:p>
        </p:txBody>
      </p:sp>
      <p:sp>
        <p:nvSpPr>
          <p:cNvPr id="73734" name="Line 6">
            <a:extLst>
              <a:ext uri="{FF2B5EF4-FFF2-40B4-BE49-F238E27FC236}">
                <a16:creationId xmlns:a16="http://schemas.microsoft.com/office/drawing/2014/main" id="{CA2A04D3-2F10-4CB5-A3E8-F84EF828E386}"/>
              </a:ext>
            </a:extLst>
          </p:cNvPr>
          <p:cNvSpPr>
            <a:spLocks noChangeShapeType="1"/>
          </p:cNvSpPr>
          <p:nvPr/>
        </p:nvSpPr>
        <p:spPr bwMode="auto">
          <a:xfrm>
            <a:off x="4572000" y="2924175"/>
            <a:ext cx="0" cy="15843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zh-CN" altLang="en-US"/>
          </a:p>
        </p:txBody>
      </p:sp>
      <p:sp>
        <p:nvSpPr>
          <p:cNvPr id="73735" name="Line 7">
            <a:extLst>
              <a:ext uri="{FF2B5EF4-FFF2-40B4-BE49-F238E27FC236}">
                <a16:creationId xmlns:a16="http://schemas.microsoft.com/office/drawing/2014/main" id="{92BA4B0B-26F6-4F28-AEE1-B92E0C23A318}"/>
              </a:ext>
            </a:extLst>
          </p:cNvPr>
          <p:cNvSpPr>
            <a:spLocks noChangeShapeType="1"/>
          </p:cNvSpPr>
          <p:nvPr/>
        </p:nvSpPr>
        <p:spPr bwMode="auto">
          <a:xfrm flipV="1">
            <a:off x="4716463" y="2924175"/>
            <a:ext cx="0" cy="1584325"/>
          </a:xfrm>
          <a:prstGeom prst="line">
            <a:avLst/>
          </a:prstGeom>
          <a:noFill/>
          <a:ln w="222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zh-CN" altLang="en-US"/>
          </a:p>
        </p:txBody>
      </p:sp>
      <p:sp>
        <p:nvSpPr>
          <p:cNvPr id="7177" name="Rectangle 8">
            <a:extLst>
              <a:ext uri="{FF2B5EF4-FFF2-40B4-BE49-F238E27FC236}">
                <a16:creationId xmlns:a16="http://schemas.microsoft.com/office/drawing/2014/main" id="{F270CA39-29EE-4EB5-A4FF-34D23E77BEE3}"/>
              </a:ext>
            </a:extLst>
          </p:cNvPr>
          <p:cNvSpPr>
            <a:spLocks noChangeArrowheads="1"/>
          </p:cNvSpPr>
          <p:nvPr/>
        </p:nvSpPr>
        <p:spPr bwMode="auto">
          <a:xfrm>
            <a:off x="8101013" y="6302375"/>
            <a:ext cx="481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a:solidFill>
                  <a:schemeClr val="hlink"/>
                </a:solidFill>
              </a:rPr>
              <a:t>●</a:t>
            </a:r>
            <a:r>
              <a:rPr lang="zh-CN" altLang="en-US"/>
              <a:t> </a:t>
            </a:r>
          </a:p>
        </p:txBody>
      </p:sp>
      <p:pic>
        <p:nvPicPr>
          <p:cNvPr id="7178" name="Picture 9">
            <a:extLst>
              <a:ext uri="{FF2B5EF4-FFF2-40B4-BE49-F238E27FC236}">
                <a16:creationId xmlns:a16="http://schemas.microsoft.com/office/drawing/2014/main" id="{D4563AC1-8470-4F3E-8AFF-3CBE09EC1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750" y="231775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73734"/>
                                        </p:tgtEl>
                                        <p:attrNameLst>
                                          <p:attrName>style.visibility</p:attrName>
                                        </p:attrNameLst>
                                      </p:cBhvr>
                                      <p:to>
                                        <p:strVal val="visible"/>
                                      </p:to>
                                    </p:set>
                                    <p:animEffect transition="in" filter="strips(downLeft)">
                                      <p:cBhvr>
                                        <p:cTn id="7" dur="500"/>
                                        <p:tgtEl>
                                          <p:spTgt spid="737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73735"/>
                                        </p:tgtEl>
                                        <p:attrNameLst>
                                          <p:attrName>style.visibility</p:attrName>
                                        </p:attrNameLst>
                                      </p:cBhvr>
                                      <p:to>
                                        <p:strVal val="visible"/>
                                      </p:to>
                                    </p:set>
                                    <p:animEffect transition="in" filter="strips(upRight)">
                                      <p:cBhvr>
                                        <p:cTn id="12" dur="500"/>
                                        <p:tgtEl>
                                          <p:spTgt spid="7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灯片编号占位符 3">
            <a:extLst>
              <a:ext uri="{FF2B5EF4-FFF2-40B4-BE49-F238E27FC236}">
                <a16:creationId xmlns:a16="http://schemas.microsoft.com/office/drawing/2014/main" id="{085A479A-4463-4EFC-AB1F-086129C8B85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64386E67-177D-4A05-A0E1-FC9E52675FA3}" type="slidenum">
              <a:rPr lang="zh-CN" altLang="en-US" smtClean="0"/>
              <a:pPr/>
              <a:t>40</a:t>
            </a:fld>
            <a:endParaRPr lang="en-US" altLang="zh-CN"/>
          </a:p>
        </p:txBody>
      </p:sp>
      <p:sp>
        <p:nvSpPr>
          <p:cNvPr id="44035" name="Rectangle 2">
            <a:extLst>
              <a:ext uri="{FF2B5EF4-FFF2-40B4-BE49-F238E27FC236}">
                <a16:creationId xmlns:a16="http://schemas.microsoft.com/office/drawing/2014/main" id="{3B845F48-6812-4BEB-AD2F-67D73153B0CF}"/>
              </a:ext>
            </a:extLst>
          </p:cNvPr>
          <p:cNvSpPr>
            <a:spLocks noGrp="1" noChangeArrowheads="1"/>
          </p:cNvSpPr>
          <p:nvPr>
            <p:ph type="title"/>
          </p:nvPr>
        </p:nvSpPr>
        <p:spPr bwMode="auto">
          <a:xfrm>
            <a:off x="611188" y="188913"/>
            <a:ext cx="8532812"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38200" indent="-838200" eaLnBrk="1" hangingPunct="1"/>
            <a:r>
              <a:rPr lang="en-US" altLang="zh-CN" b="1"/>
              <a:t>5-3</a:t>
            </a:r>
            <a:r>
              <a:rPr lang="zh-CN" altLang="en-US" b="1"/>
              <a:t>．</a:t>
            </a:r>
            <a:r>
              <a:rPr lang="zh-CN" altLang="en-US" b="1">
                <a:solidFill>
                  <a:schemeClr val="folHlink"/>
                </a:solidFill>
              </a:rPr>
              <a:t>单晶直探头</a:t>
            </a:r>
            <a:r>
              <a:rPr lang="en-US" altLang="zh-CN" b="1">
                <a:solidFill>
                  <a:schemeClr val="folHlink"/>
                </a:solidFill>
              </a:rPr>
              <a:t>AVG</a:t>
            </a:r>
            <a:r>
              <a:rPr lang="zh-CN" altLang="en-US" b="1">
                <a:solidFill>
                  <a:schemeClr val="folHlink"/>
                </a:solidFill>
              </a:rPr>
              <a:t>曲线的制作</a:t>
            </a:r>
          </a:p>
        </p:txBody>
      </p:sp>
      <p:sp>
        <p:nvSpPr>
          <p:cNvPr id="44036" name="Rectangle 3">
            <a:extLst>
              <a:ext uri="{FF2B5EF4-FFF2-40B4-BE49-F238E27FC236}">
                <a16:creationId xmlns:a16="http://schemas.microsoft.com/office/drawing/2014/main" id="{82B55A7E-E1F4-4417-AF80-FB3A4F3C2C78}"/>
              </a:ext>
            </a:extLst>
          </p:cNvPr>
          <p:cNvSpPr>
            <a:spLocks noChangeArrowheads="1"/>
          </p:cNvSpPr>
          <p:nvPr/>
        </p:nvSpPr>
        <p:spPr bwMode="auto">
          <a:xfrm>
            <a:off x="446088" y="1201738"/>
            <a:ext cx="84518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indent="269875">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a:t>三．制作</a:t>
            </a:r>
            <a:r>
              <a:rPr lang="en-US" altLang="zh-CN"/>
              <a:t>AVG</a:t>
            </a:r>
            <a:r>
              <a:rPr lang="zh-CN" altLang="en-US"/>
              <a:t>曲线</a:t>
            </a:r>
          </a:p>
          <a:p>
            <a:pPr eaLnBrk="1" hangingPunct="1"/>
            <a:r>
              <a:rPr lang="zh-CN" altLang="en-US"/>
              <a:t>（一）校准零点</a:t>
            </a:r>
          </a:p>
          <a:p>
            <a:pPr eaLnBrk="1" hangingPunct="1"/>
            <a:r>
              <a:rPr lang="zh-CN" altLang="en-US"/>
              <a:t>        首先将声速值</a:t>
            </a:r>
            <a:r>
              <a:rPr lang="en-US" altLang="zh-CN"/>
              <a:t>V=5900m/S</a:t>
            </a:r>
            <a:r>
              <a:rPr lang="zh-CN" altLang="en-US"/>
              <a:t>，</a:t>
            </a:r>
            <a:r>
              <a:rPr lang="en-US" altLang="zh-CN"/>
              <a:t>K=0</a:t>
            </a:r>
            <a:r>
              <a:rPr lang="zh-CN" altLang="en-US"/>
              <a:t>输入至</a:t>
            </a:r>
            <a:r>
              <a:rPr lang="en-US" altLang="zh-CN"/>
              <a:t>CSM900</a:t>
            </a:r>
            <a:r>
              <a:rPr lang="zh-CN" altLang="en-US"/>
              <a:t>，</a:t>
            </a:r>
          </a:p>
          <a:p>
            <a:pPr eaLnBrk="1" hangingPunct="1"/>
            <a:r>
              <a:rPr lang="zh-CN" altLang="en-US"/>
              <a:t>        然后将探头在</a:t>
            </a:r>
            <a:r>
              <a:rPr lang="en-US" altLang="zh-CN"/>
              <a:t>CS-1-5</a:t>
            </a:r>
            <a:r>
              <a:rPr lang="zh-CN" altLang="en-US"/>
              <a:t>试块上移动，</a:t>
            </a:r>
          </a:p>
          <a:p>
            <a:pPr eaLnBrk="1" hangingPunct="1"/>
            <a:r>
              <a:rPr lang="zh-CN" altLang="en-US"/>
              <a:t>        调节增益使</a:t>
            </a:r>
            <a:r>
              <a:rPr lang="en-US" altLang="zh-CN"/>
              <a:t>200mm </a:t>
            </a:r>
            <a:r>
              <a:rPr lang="en-US" altLang="zh-CN">
                <a:sym typeface="Symbol" panose="05050102010706020507" pitchFamily="18" charset="2"/>
              </a:rPr>
              <a:t></a:t>
            </a:r>
            <a:r>
              <a:rPr lang="en-US" altLang="zh-CN"/>
              <a:t>2</a:t>
            </a:r>
            <a:r>
              <a:rPr lang="zh-CN" altLang="en-US">
                <a:sym typeface="Symbol" panose="05050102010706020507" pitchFamily="18" charset="2"/>
              </a:rPr>
              <a:t>平底孔的回波约为</a:t>
            </a:r>
            <a:r>
              <a:rPr lang="en-US" altLang="zh-CN">
                <a:sym typeface="Symbol" panose="05050102010706020507" pitchFamily="18" charset="2"/>
              </a:rPr>
              <a:t>80</a:t>
            </a:r>
            <a:r>
              <a:rPr lang="zh-CN" altLang="en-US">
                <a:sym typeface="Symbol" panose="05050102010706020507" pitchFamily="18" charset="2"/>
              </a:rPr>
              <a:t>％，</a:t>
            </a:r>
          </a:p>
          <a:p>
            <a:pPr eaLnBrk="1" hangingPunct="1"/>
            <a:r>
              <a:rPr lang="zh-CN" altLang="en-US">
                <a:sym typeface="Symbol" panose="05050102010706020507" pitchFamily="18" charset="2"/>
              </a:rPr>
              <a:t>        并移动闸门</a:t>
            </a:r>
            <a:r>
              <a:rPr lang="en-US" altLang="zh-CN">
                <a:sym typeface="Symbol" panose="05050102010706020507" pitchFamily="18" charset="2"/>
              </a:rPr>
              <a:t>A</a:t>
            </a:r>
            <a:r>
              <a:rPr lang="zh-CN" altLang="en-US">
                <a:sym typeface="Symbol" panose="05050102010706020507" pitchFamily="18" charset="2"/>
              </a:rPr>
              <a:t>套住该回波，调节零点直至声程</a:t>
            </a:r>
            <a:r>
              <a:rPr lang="en-US" altLang="zh-CN">
                <a:sym typeface="Symbol" panose="05050102010706020507" pitchFamily="18" charset="2"/>
              </a:rPr>
              <a:t>S=200mm</a:t>
            </a:r>
          </a:p>
          <a:p>
            <a:pPr eaLnBrk="1" hangingPunct="1"/>
            <a:r>
              <a:rPr lang="zh-CN" altLang="en-US">
                <a:sym typeface="Symbol" panose="05050102010706020507" pitchFamily="18" charset="2"/>
              </a:rPr>
              <a:t>（二）制作</a:t>
            </a:r>
            <a:r>
              <a:rPr lang="en-US" altLang="zh-CN">
                <a:sym typeface="Symbol" panose="05050102010706020507" pitchFamily="18" charset="2"/>
              </a:rPr>
              <a:t>AVG</a:t>
            </a:r>
            <a:r>
              <a:rPr lang="zh-CN" altLang="en-US">
                <a:sym typeface="Symbol" panose="05050102010706020507" pitchFamily="18" charset="2"/>
              </a:rPr>
              <a:t>曲线</a:t>
            </a:r>
          </a:p>
          <a:p>
            <a:pPr eaLnBrk="1" hangingPunct="1"/>
            <a:r>
              <a:rPr lang="zh-CN" altLang="en-US">
                <a:sym typeface="Symbol" panose="05050102010706020507" pitchFamily="18" charset="2"/>
              </a:rPr>
              <a:t>        在</a:t>
            </a:r>
            <a:r>
              <a:rPr lang="en-US" altLang="zh-CN">
                <a:sym typeface="Symbol" panose="05050102010706020507" pitchFamily="18" charset="2"/>
              </a:rPr>
              <a:t>AVG1</a:t>
            </a:r>
            <a:r>
              <a:rPr lang="zh-CN" altLang="en-US">
                <a:sym typeface="Symbol" panose="05050102010706020507" pitchFamily="18" charset="2"/>
              </a:rPr>
              <a:t>里设置</a:t>
            </a:r>
            <a:r>
              <a:rPr lang="en-US" altLang="zh-CN">
                <a:sym typeface="Symbol" panose="05050102010706020507" pitchFamily="18" charset="2"/>
              </a:rPr>
              <a:t>AVG</a:t>
            </a:r>
            <a:r>
              <a:rPr lang="zh-CN" altLang="en-US">
                <a:sym typeface="Symbol" panose="05050102010706020507" pitchFamily="18" charset="2"/>
              </a:rPr>
              <a:t>为开，选择参考模式为</a:t>
            </a:r>
            <a:r>
              <a:rPr lang="zh-CN" altLang="en-US">
                <a:latin typeface="Arial" panose="020B0604020202020204" pitchFamily="34" charset="0"/>
                <a:sym typeface="Symbol" panose="05050102010706020507" pitchFamily="18" charset="2"/>
              </a:rPr>
              <a:t>“</a:t>
            </a:r>
            <a:r>
              <a:rPr lang="zh-CN" altLang="en-US">
                <a:sym typeface="Symbol" panose="05050102010706020507" pitchFamily="18" charset="2"/>
              </a:rPr>
              <a:t>平底孔</a:t>
            </a:r>
            <a:r>
              <a:rPr lang="zh-CN" altLang="en-US">
                <a:latin typeface="Arial" panose="020B0604020202020204" pitchFamily="34" charset="0"/>
                <a:sym typeface="Symbol" panose="05050102010706020507" pitchFamily="18" charset="2"/>
              </a:rPr>
              <a:t>”</a:t>
            </a:r>
            <a:r>
              <a:rPr lang="zh-CN" altLang="en-US">
                <a:sym typeface="Symbol" panose="05050102010706020507" pitchFamily="18" charset="2"/>
              </a:rPr>
              <a:t>，</a:t>
            </a:r>
          </a:p>
          <a:p>
            <a:pPr eaLnBrk="1" hangingPunct="1"/>
            <a:r>
              <a:rPr lang="zh-CN" altLang="en-US">
                <a:sym typeface="Symbol" panose="05050102010706020507" pitchFamily="18" charset="2"/>
              </a:rPr>
              <a:t>        让闸门移至</a:t>
            </a:r>
            <a:r>
              <a:rPr lang="en-US" altLang="zh-CN">
                <a:sym typeface="Symbol" panose="05050102010706020507" pitchFamily="18" charset="2"/>
              </a:rPr>
              <a:t>200mm</a:t>
            </a:r>
            <a:r>
              <a:rPr lang="zh-CN" altLang="en-US">
                <a:sym typeface="Symbol" panose="05050102010706020507" pitchFamily="18" charset="2"/>
              </a:rPr>
              <a:t>孔的回波上选定</a:t>
            </a:r>
            <a:r>
              <a:rPr lang="en-US" altLang="zh-CN">
                <a:sym typeface="Symbol" panose="05050102010706020507" pitchFamily="18" charset="2"/>
              </a:rPr>
              <a:t>AVG2</a:t>
            </a:r>
            <a:r>
              <a:rPr lang="zh-CN" altLang="en-US">
                <a:sym typeface="Symbol" panose="05050102010706020507" pitchFamily="18" charset="2"/>
              </a:rPr>
              <a:t>里的标定点，然后按</a:t>
            </a:r>
            <a:r>
              <a:rPr lang="zh-CN" altLang="en-US">
                <a:latin typeface="Arial" panose="020B0604020202020204" pitchFamily="34" charset="0"/>
                <a:sym typeface="Symbol" panose="05050102010706020507" pitchFamily="18" charset="2"/>
              </a:rPr>
              <a:t>“</a:t>
            </a:r>
            <a:r>
              <a:rPr lang="en-US" altLang="zh-CN">
                <a:sym typeface="Symbol" panose="05050102010706020507" pitchFamily="18" charset="2"/>
              </a:rPr>
              <a:t>+</a:t>
            </a:r>
            <a:r>
              <a:rPr lang="en-US" altLang="zh-CN">
                <a:latin typeface="Arial" panose="020B0604020202020204" pitchFamily="34" charset="0"/>
                <a:sym typeface="Symbol" panose="05050102010706020507" pitchFamily="18" charset="2"/>
              </a:rPr>
              <a:t>”</a:t>
            </a:r>
            <a:r>
              <a:rPr lang="zh-CN" altLang="en-US">
                <a:sym typeface="Symbol" panose="05050102010706020507" pitchFamily="18" charset="2"/>
              </a:rPr>
              <a:t>，</a:t>
            </a:r>
          </a:p>
          <a:p>
            <a:pPr eaLnBrk="1" hangingPunct="1"/>
            <a:r>
              <a:rPr lang="zh-CN" altLang="en-US">
                <a:sym typeface="Symbol" panose="05050102010706020507" pitchFamily="18" charset="2"/>
              </a:rPr>
              <a:t>        则屏幕上显示条完成的</a:t>
            </a:r>
            <a:r>
              <a:rPr lang="en-US" altLang="zh-CN">
                <a:sym typeface="Symbol" panose="05050102010706020507" pitchFamily="18" charset="2"/>
              </a:rPr>
              <a:t>AVG</a:t>
            </a:r>
            <a:r>
              <a:rPr lang="zh-CN" altLang="en-US">
                <a:sym typeface="Symbol" panose="05050102010706020507" pitchFamily="18" charset="2"/>
              </a:rPr>
              <a:t>曲线，根据探伤要求，</a:t>
            </a:r>
          </a:p>
          <a:p>
            <a:pPr eaLnBrk="1" hangingPunct="1"/>
            <a:r>
              <a:rPr lang="zh-CN" altLang="en-US">
                <a:sym typeface="Symbol" panose="05050102010706020507" pitchFamily="18" charset="2"/>
              </a:rPr>
              <a:t>        一般可将</a:t>
            </a:r>
            <a:r>
              <a:rPr lang="en-US" altLang="zh-CN">
                <a:sym typeface="Symbol" panose="05050102010706020507" pitchFamily="18" charset="2"/>
              </a:rPr>
              <a:t>AVG</a:t>
            </a:r>
            <a:r>
              <a:rPr lang="zh-CN" altLang="en-US">
                <a:sym typeface="Symbol" panose="05050102010706020507" pitchFamily="18" charset="2"/>
              </a:rPr>
              <a:t>曲线转换为</a:t>
            </a:r>
            <a:r>
              <a:rPr lang="en-US" altLang="zh-CN"/>
              <a:t>2</a:t>
            </a:r>
            <a:r>
              <a:rPr lang="zh-CN" altLang="en-US">
                <a:sym typeface="Symbol" panose="05050102010706020507" pitchFamily="18" charset="2"/>
              </a:rPr>
              <a:t>、</a:t>
            </a:r>
            <a:r>
              <a:rPr lang="en-US" altLang="zh-CN"/>
              <a:t>4</a:t>
            </a:r>
            <a:r>
              <a:rPr lang="zh-CN" altLang="en-US">
                <a:sym typeface="Symbol" panose="05050102010706020507" pitchFamily="18" charset="2"/>
              </a:rPr>
              <a:t>、</a:t>
            </a:r>
            <a:r>
              <a:rPr lang="en-US" altLang="zh-CN"/>
              <a:t>8</a:t>
            </a:r>
            <a:r>
              <a:rPr lang="zh-CN" altLang="en-US">
                <a:sym typeface="Symbol" panose="05050102010706020507" pitchFamily="18" charset="2"/>
              </a:rPr>
              <a:t>三条曲线的其中一种。</a:t>
            </a:r>
          </a:p>
          <a:p>
            <a:pPr eaLnBrk="1" hangingPunct="1"/>
            <a:r>
              <a:rPr lang="zh-CN" altLang="en-US"/>
              <a:t>四．探伤检测</a:t>
            </a:r>
            <a:r>
              <a:rPr lang="en-US" altLang="zh-CN"/>
              <a:t>200mm</a:t>
            </a:r>
            <a:r>
              <a:rPr lang="zh-CN" altLang="en-US"/>
              <a:t>厚的钢铸件</a:t>
            </a:r>
          </a:p>
          <a:p>
            <a:pPr eaLnBrk="1" hangingPunct="1"/>
            <a:r>
              <a:rPr lang="en-US" altLang="zh-CN"/>
              <a:t>1</a:t>
            </a:r>
            <a:r>
              <a:rPr lang="zh-CN" altLang="en-US"/>
              <a:t>．通过调整探伤灵敏度，使</a:t>
            </a:r>
            <a:r>
              <a:rPr lang="en-US" altLang="zh-CN"/>
              <a:t>AVG</a:t>
            </a:r>
            <a:r>
              <a:rPr lang="zh-CN" altLang="en-US"/>
              <a:t>曲线完整显示在屏幕上，然后开始探伤。</a:t>
            </a:r>
          </a:p>
          <a:p>
            <a:pPr eaLnBrk="1" hangingPunct="1"/>
            <a:r>
              <a:rPr lang="en-US" altLang="zh-CN"/>
              <a:t>2</a:t>
            </a:r>
            <a:r>
              <a:rPr lang="zh-CN" altLang="en-US"/>
              <a:t>．探头移动的速度：≤</a:t>
            </a:r>
            <a:r>
              <a:rPr lang="en-US" altLang="zh-CN"/>
              <a:t>1.5 </a:t>
            </a:r>
            <a:r>
              <a:rPr lang="zh-CN" altLang="en-US"/>
              <a:t>米</a:t>
            </a:r>
            <a:r>
              <a:rPr lang="en-US" altLang="zh-CN"/>
              <a:t>/</a:t>
            </a:r>
            <a:r>
              <a:rPr lang="zh-CN" altLang="en-US"/>
              <a:t>分 </a:t>
            </a:r>
          </a:p>
          <a:p>
            <a:pPr eaLnBrk="1" hangingPunct="1"/>
            <a:r>
              <a:rPr lang="zh-CN" altLang="en-US"/>
              <a:t>五．存储探伤波形和数据</a:t>
            </a:r>
          </a:p>
          <a:p>
            <a:pPr eaLnBrk="1" hangingPunct="1"/>
            <a:r>
              <a:rPr lang="zh-CN" altLang="en-US"/>
              <a:t>将探伤波形和数据存储到相应组号。</a:t>
            </a:r>
          </a:p>
          <a:p>
            <a:pPr eaLnBrk="1" hangingPunct="1"/>
            <a:r>
              <a:rPr lang="zh-CN" altLang="en-US"/>
              <a:t>六．将探伤仪与计算机连接，将探伤波形和数据上传到计算机，生成探伤报告。</a:t>
            </a:r>
          </a:p>
          <a:p>
            <a:pPr eaLnBrk="1" hangingPunct="1"/>
            <a:endParaRPr lang="zh-CN" altLang="en-US">
              <a:sym typeface="Symbol" panose="05050102010706020507" pitchFamily="18" charset="2"/>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3">
            <a:extLst>
              <a:ext uri="{FF2B5EF4-FFF2-40B4-BE49-F238E27FC236}">
                <a16:creationId xmlns:a16="http://schemas.microsoft.com/office/drawing/2014/main" id="{044E4423-0433-46D7-B4F8-70B13B7CA1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E0D5DFCD-2930-4EA4-9804-F19EACB05FF9}" type="slidenum">
              <a:rPr lang="zh-CN" altLang="en-US" smtClean="0"/>
              <a:pPr/>
              <a:t>41</a:t>
            </a:fld>
            <a:endParaRPr lang="en-US" altLang="zh-CN"/>
          </a:p>
        </p:txBody>
      </p:sp>
      <p:pic>
        <p:nvPicPr>
          <p:cNvPr id="45059" name="Picture 2" descr="入射点">
            <a:extLst>
              <a:ext uri="{FF2B5EF4-FFF2-40B4-BE49-F238E27FC236}">
                <a16:creationId xmlns:a16="http://schemas.microsoft.com/office/drawing/2014/main" id="{C2CADCAA-7411-4B2F-8C78-DD5FFAECF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486" r="28149" b="48073"/>
          <a:stretch>
            <a:fillRect/>
          </a:stretch>
        </p:blipFill>
        <p:spPr bwMode="auto">
          <a:xfrm>
            <a:off x="900113" y="3429000"/>
            <a:ext cx="65532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3">
            <a:extLst>
              <a:ext uri="{FF2B5EF4-FFF2-40B4-BE49-F238E27FC236}">
                <a16:creationId xmlns:a16="http://schemas.microsoft.com/office/drawing/2014/main" id="{8E8B9954-A148-4305-BF31-711C0400C2E1}"/>
              </a:ext>
            </a:extLst>
          </p:cNvPr>
          <p:cNvSpPr>
            <a:spLocks noChangeArrowheads="1"/>
          </p:cNvSpPr>
          <p:nvPr/>
        </p:nvSpPr>
        <p:spPr bwMode="auto">
          <a:xfrm>
            <a:off x="395288" y="1281113"/>
            <a:ext cx="78486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400" b="1">
                <a:solidFill>
                  <a:schemeClr val="folHlink"/>
                </a:solidFill>
              </a:rPr>
              <a:t>1.</a:t>
            </a:r>
            <a:r>
              <a:rPr lang="zh-CN" altLang="en-US" sz="2400" b="1">
                <a:solidFill>
                  <a:schemeClr val="folHlink"/>
                </a:solidFill>
              </a:rPr>
              <a:t>入射点校准</a:t>
            </a:r>
          </a:p>
          <a:p>
            <a:pPr eaLnBrk="1" hangingPunct="1"/>
            <a:r>
              <a:rPr lang="zh-CN" altLang="en-US" sz="1600" b="1">
                <a:solidFill>
                  <a:schemeClr val="folHlink"/>
                </a:solidFill>
              </a:rPr>
              <a:t>（</a:t>
            </a:r>
            <a:r>
              <a:rPr lang="en-US" altLang="zh-CN" sz="1600" b="1">
                <a:solidFill>
                  <a:schemeClr val="folHlink"/>
                </a:solidFill>
              </a:rPr>
              <a:t>1</a:t>
            </a:r>
            <a:r>
              <a:rPr lang="zh-CN" altLang="en-US" sz="1600" b="1">
                <a:solidFill>
                  <a:schemeClr val="folHlink"/>
                </a:solidFill>
              </a:rPr>
              <a:t>）如图将探头放在</a:t>
            </a:r>
            <a:r>
              <a:rPr lang="en-US" altLang="zh-CN" sz="1600" b="1">
                <a:solidFill>
                  <a:schemeClr val="folHlink"/>
                </a:solidFill>
              </a:rPr>
              <a:t>CSK</a:t>
            </a:r>
            <a:r>
              <a:rPr lang="zh-CN" altLang="en-US" sz="1600" b="1">
                <a:solidFill>
                  <a:schemeClr val="folHlink"/>
                </a:solidFill>
              </a:rPr>
              <a:t>－</a:t>
            </a:r>
            <a:r>
              <a:rPr lang="en-US" altLang="zh-CN" sz="1600" b="1">
                <a:solidFill>
                  <a:schemeClr val="folHlink"/>
                </a:solidFill>
              </a:rPr>
              <a:t>1B</a:t>
            </a:r>
            <a:r>
              <a:rPr lang="zh-CN" altLang="en-US" sz="1600" b="1">
                <a:solidFill>
                  <a:schemeClr val="folHlink"/>
                </a:solidFill>
              </a:rPr>
              <a:t>标准试块的</a:t>
            </a:r>
            <a:r>
              <a:rPr lang="en-US" altLang="zh-CN" sz="1600" b="1">
                <a:solidFill>
                  <a:schemeClr val="folHlink"/>
                </a:solidFill>
              </a:rPr>
              <a:t>0</a:t>
            </a:r>
            <a:r>
              <a:rPr lang="zh-CN" altLang="en-US" sz="1600" b="1">
                <a:solidFill>
                  <a:schemeClr val="folHlink"/>
                </a:solidFill>
              </a:rPr>
              <a:t>位上</a:t>
            </a:r>
            <a:endParaRPr lang="zh-CN" altLang="en-US" sz="1600" b="1">
              <a:solidFill>
                <a:schemeClr val="folHlink"/>
              </a:solidFill>
              <a:latin typeface="Times New Roman" panose="02020603050405020304" pitchFamily="18" charset="0"/>
              <a:cs typeface="Times New Roman" panose="02020603050405020304" pitchFamily="18" charset="0"/>
            </a:endParaRPr>
          </a:p>
          <a:p>
            <a:pPr eaLnBrk="1" hangingPunct="1"/>
            <a:r>
              <a:rPr lang="zh-CN" altLang="en-US" sz="1600" b="1">
                <a:solidFill>
                  <a:schemeClr val="folHlink"/>
                </a:solidFill>
                <a:latin typeface="Times New Roman" panose="02020603050405020304" pitchFamily="18" charset="0"/>
                <a:cs typeface="Times New Roman" panose="02020603050405020304" pitchFamily="18" charset="0"/>
              </a:rPr>
              <a:t>（</a:t>
            </a:r>
            <a:r>
              <a:rPr lang="en-US" altLang="zh-CN" sz="1600" b="1">
                <a:solidFill>
                  <a:schemeClr val="folHlink"/>
                </a:solidFill>
                <a:latin typeface="Times New Roman" panose="02020603050405020304" pitchFamily="18" charset="0"/>
                <a:cs typeface="Times New Roman" panose="02020603050405020304" pitchFamily="18" charset="0"/>
              </a:rPr>
              <a:t>2</a:t>
            </a:r>
            <a:r>
              <a:rPr lang="zh-CN" altLang="en-US" sz="1600" b="1">
                <a:solidFill>
                  <a:schemeClr val="folHlink"/>
                </a:solidFill>
                <a:latin typeface="Times New Roman" panose="02020603050405020304" pitchFamily="18" charset="0"/>
                <a:cs typeface="Times New Roman" panose="02020603050405020304" pitchFamily="18" charset="0"/>
              </a:rPr>
              <a:t>）前后移动探头，使试块</a:t>
            </a:r>
            <a:r>
              <a:rPr lang="en-US" altLang="zh-CN" sz="1600" b="1">
                <a:solidFill>
                  <a:schemeClr val="folHlink"/>
                </a:solidFill>
                <a:latin typeface="Times New Roman" panose="02020603050405020304" pitchFamily="18" charset="0"/>
                <a:cs typeface="Times New Roman" panose="02020603050405020304" pitchFamily="18" charset="0"/>
              </a:rPr>
              <a:t>R100</a:t>
            </a:r>
            <a:r>
              <a:rPr lang="zh-CN" altLang="en-US" sz="1600" b="1">
                <a:solidFill>
                  <a:schemeClr val="folHlink"/>
                </a:solidFill>
                <a:latin typeface="Times New Roman" panose="02020603050405020304" pitchFamily="18" charset="0"/>
                <a:cs typeface="Times New Roman" panose="02020603050405020304" pitchFamily="18" charset="0"/>
              </a:rPr>
              <a:t>圆弧面的回波幅度最高，回波幅度不要超出屏幕，否则需要减小增益。</a:t>
            </a:r>
            <a:endParaRPr lang="zh-CN" altLang="en-US" sz="1600" b="1">
              <a:solidFill>
                <a:schemeClr val="folHlink"/>
              </a:solidFill>
            </a:endParaRPr>
          </a:p>
          <a:p>
            <a:r>
              <a:rPr lang="zh-CN" altLang="en-US" sz="1600" b="1">
                <a:solidFill>
                  <a:schemeClr val="folHlink"/>
                </a:solidFill>
                <a:latin typeface="Times New Roman" panose="02020603050405020304" pitchFamily="18" charset="0"/>
                <a:cs typeface="Times New Roman" panose="02020603050405020304" pitchFamily="18" charset="0"/>
              </a:rPr>
              <a:t>（</a:t>
            </a:r>
            <a:r>
              <a:rPr lang="en-US" altLang="zh-CN" sz="1600" b="1">
                <a:solidFill>
                  <a:schemeClr val="folHlink"/>
                </a:solidFill>
                <a:latin typeface="Times New Roman" panose="02020603050405020304" pitchFamily="18" charset="0"/>
                <a:cs typeface="Times New Roman" panose="02020603050405020304" pitchFamily="18" charset="0"/>
              </a:rPr>
              <a:t>3</a:t>
            </a:r>
            <a:r>
              <a:rPr lang="zh-CN" altLang="en-US" sz="1600" b="1">
                <a:solidFill>
                  <a:schemeClr val="folHlink"/>
                </a:solidFill>
                <a:latin typeface="Times New Roman" panose="02020603050405020304" pitchFamily="18" charset="0"/>
                <a:cs typeface="Times New Roman" panose="02020603050405020304" pitchFamily="18" charset="0"/>
              </a:rPr>
              <a:t>）当回波幅度达到最高时，保持探头不动，在与试块“</a:t>
            </a:r>
            <a:r>
              <a:rPr lang="en-US" altLang="zh-CN" sz="1600" b="1">
                <a:solidFill>
                  <a:schemeClr val="folHlink"/>
                </a:solidFill>
                <a:latin typeface="Times New Roman" panose="02020603050405020304" pitchFamily="18" charset="0"/>
                <a:cs typeface="Times New Roman" panose="02020603050405020304" pitchFamily="18" charset="0"/>
              </a:rPr>
              <a:t>0”</a:t>
            </a:r>
            <a:r>
              <a:rPr lang="zh-CN" altLang="en-US" sz="1600" b="1">
                <a:solidFill>
                  <a:schemeClr val="folHlink"/>
                </a:solidFill>
                <a:latin typeface="Times New Roman" panose="02020603050405020304" pitchFamily="18" charset="0"/>
                <a:cs typeface="Times New Roman" panose="02020603050405020304" pitchFamily="18" charset="0"/>
              </a:rPr>
              <a:t>刻度对应的探头侧面作好标记，这点就是波束的入射点</a:t>
            </a:r>
          </a:p>
        </p:txBody>
      </p:sp>
      <p:sp>
        <p:nvSpPr>
          <p:cNvPr id="45061" name="AutoShape 4">
            <a:extLst>
              <a:ext uri="{FF2B5EF4-FFF2-40B4-BE49-F238E27FC236}">
                <a16:creationId xmlns:a16="http://schemas.microsoft.com/office/drawing/2014/main" id="{49D75BE0-F01E-4EDD-8AF9-84866C64CCFF}"/>
              </a:ext>
            </a:extLst>
          </p:cNvPr>
          <p:cNvSpPr>
            <a:spLocks/>
          </p:cNvSpPr>
          <p:nvPr/>
        </p:nvSpPr>
        <p:spPr bwMode="auto">
          <a:xfrm>
            <a:off x="6877050" y="2963863"/>
            <a:ext cx="1152525" cy="609600"/>
          </a:xfrm>
          <a:prstGeom prst="borderCallout2">
            <a:avLst>
              <a:gd name="adj1" fmla="val 18750"/>
              <a:gd name="adj2" fmla="val -6611"/>
              <a:gd name="adj3" fmla="val 18750"/>
              <a:gd name="adj4" fmla="val -75481"/>
              <a:gd name="adj5" fmla="val 165106"/>
              <a:gd name="adj6" fmla="val -145454"/>
            </a:avLst>
          </a:prstGeom>
          <a:solidFill>
            <a:srgbClr val="99CCFF"/>
          </a:solidFill>
          <a:ln w="9525">
            <a:solidFill>
              <a:schemeClr val="hlink"/>
            </a:solidFill>
            <a:miter lim="800000"/>
            <a:headEnd/>
            <a:tailEnd/>
          </a:ln>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000" b="1">
                <a:solidFill>
                  <a:schemeClr val="hlink"/>
                </a:solidFill>
              </a:rPr>
              <a:t>入射点</a:t>
            </a:r>
          </a:p>
        </p:txBody>
      </p:sp>
      <p:sp>
        <p:nvSpPr>
          <p:cNvPr id="45062" name="Rectangle 5">
            <a:extLst>
              <a:ext uri="{FF2B5EF4-FFF2-40B4-BE49-F238E27FC236}">
                <a16:creationId xmlns:a16="http://schemas.microsoft.com/office/drawing/2014/main" id="{59C0FB1C-DBD9-498C-810F-59FDE0E82C72}"/>
              </a:ext>
            </a:extLst>
          </p:cNvPr>
          <p:cNvSpPr>
            <a:spLocks noGrp="1" noChangeArrowheads="1"/>
          </p:cNvSpPr>
          <p:nvPr>
            <p:ph type="title"/>
          </p:nvPr>
        </p:nvSpPr>
        <p:spPr bwMode="auto">
          <a:xfrm>
            <a:off x="611188" y="188913"/>
            <a:ext cx="6408737"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38200" indent="-838200" eaLnBrk="1" hangingPunct="1"/>
            <a:r>
              <a:rPr lang="en-US" altLang="zh-CN" b="1"/>
              <a:t>5-4</a:t>
            </a:r>
            <a:r>
              <a:rPr lang="zh-CN" altLang="en-US" b="1"/>
              <a:t>．斜探头的校准</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灯片编号占位符 3">
            <a:extLst>
              <a:ext uri="{FF2B5EF4-FFF2-40B4-BE49-F238E27FC236}">
                <a16:creationId xmlns:a16="http://schemas.microsoft.com/office/drawing/2014/main" id="{1D430EE1-2FE0-4F5B-9D1A-46BD32BFE5A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0D0D5589-4315-4851-90C0-4A9D3847E2CB}" type="slidenum">
              <a:rPr lang="zh-CN" altLang="en-US" smtClean="0"/>
              <a:pPr/>
              <a:t>42</a:t>
            </a:fld>
            <a:endParaRPr lang="en-US" altLang="zh-CN"/>
          </a:p>
        </p:txBody>
      </p:sp>
      <p:sp>
        <p:nvSpPr>
          <p:cNvPr id="46083" name="Rectangle 2">
            <a:extLst>
              <a:ext uri="{FF2B5EF4-FFF2-40B4-BE49-F238E27FC236}">
                <a16:creationId xmlns:a16="http://schemas.microsoft.com/office/drawing/2014/main" id="{7322552B-F18C-4EEF-A960-5C2E6FCAAC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990600" lvl="1" indent="-533400" eaLnBrk="1" hangingPunct="1">
              <a:buFont typeface="Wingdings" panose="05000000000000000000" pitchFamily="2" charset="2"/>
              <a:buNone/>
            </a:pPr>
            <a:r>
              <a:rPr lang="en-US" altLang="zh-CN" sz="2400" b="1">
                <a:solidFill>
                  <a:schemeClr val="folHlink"/>
                </a:solidFill>
              </a:rPr>
              <a:t>2</a:t>
            </a:r>
            <a:r>
              <a:rPr lang="zh-CN" altLang="en-US" sz="2400" b="1">
                <a:solidFill>
                  <a:schemeClr val="folHlink"/>
                </a:solidFill>
              </a:rPr>
              <a:t>．前沿距离校准</a:t>
            </a:r>
            <a:r>
              <a:rPr lang="zh-CN" altLang="en-US" b="1">
                <a:solidFill>
                  <a:schemeClr val="folHlink"/>
                </a:solidFill>
              </a:rPr>
              <a:t>：</a:t>
            </a:r>
          </a:p>
          <a:p>
            <a:pPr marL="990600" lvl="1" indent="-533400" eaLnBrk="1" hangingPunct="1">
              <a:buFont typeface="Wingdings" panose="05000000000000000000" pitchFamily="2" charset="2"/>
              <a:buNone/>
            </a:pPr>
            <a:r>
              <a:rPr lang="zh-CN" altLang="en-US" b="1">
                <a:solidFill>
                  <a:schemeClr val="folHlink"/>
                </a:solidFill>
              </a:rPr>
              <a:t>用刻度尺测量斜探头的声束入射点至探头前沿的距离，即为斜探头前沿距离，将此值输入。</a:t>
            </a:r>
          </a:p>
        </p:txBody>
      </p:sp>
      <p:sp>
        <p:nvSpPr>
          <p:cNvPr id="46084" name="Rectangle 5">
            <a:extLst>
              <a:ext uri="{FF2B5EF4-FFF2-40B4-BE49-F238E27FC236}">
                <a16:creationId xmlns:a16="http://schemas.microsoft.com/office/drawing/2014/main" id="{7D3443D7-5D12-454C-91C6-6D94922B6724}"/>
              </a:ext>
            </a:extLst>
          </p:cNvPr>
          <p:cNvSpPr>
            <a:spLocks noGrp="1" noChangeArrowheads="1"/>
          </p:cNvSpPr>
          <p:nvPr>
            <p:ph type="title"/>
          </p:nvPr>
        </p:nvSpPr>
        <p:spPr bwMode="auto">
          <a:xfrm>
            <a:off x="611188" y="188913"/>
            <a:ext cx="6408737"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38200" indent="-838200" eaLnBrk="1" hangingPunct="1"/>
            <a:r>
              <a:rPr lang="en-US" altLang="zh-CN" b="1"/>
              <a:t>5-5</a:t>
            </a:r>
            <a:r>
              <a:rPr lang="zh-CN" altLang="en-US" b="1"/>
              <a:t>．斜探头的校准</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灯片编号占位符 4">
            <a:extLst>
              <a:ext uri="{FF2B5EF4-FFF2-40B4-BE49-F238E27FC236}">
                <a16:creationId xmlns:a16="http://schemas.microsoft.com/office/drawing/2014/main" id="{58FD6231-BAE2-4E66-AE58-B5926777386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BBF82562-95F2-4869-913E-48212580EC34}" type="slidenum">
              <a:rPr lang="zh-CN" altLang="en-US" smtClean="0"/>
              <a:pPr/>
              <a:t>43</a:t>
            </a:fld>
            <a:endParaRPr lang="en-US" altLang="zh-CN"/>
          </a:p>
        </p:txBody>
      </p:sp>
      <p:sp>
        <p:nvSpPr>
          <p:cNvPr id="47107" name="Rectangle 2">
            <a:extLst>
              <a:ext uri="{FF2B5EF4-FFF2-40B4-BE49-F238E27FC236}">
                <a16:creationId xmlns:a16="http://schemas.microsoft.com/office/drawing/2014/main" id="{B69F00B2-4874-4020-A0AC-B24C4941F9B0}"/>
              </a:ext>
            </a:extLst>
          </p:cNvPr>
          <p:cNvSpPr>
            <a:spLocks noGrp="1" noChangeArrowheads="1"/>
          </p:cNvSpPr>
          <p:nvPr>
            <p:ph type="body" sz="half" idx="1"/>
          </p:nvPr>
        </p:nvSpPr>
        <p:spPr bwMode="auto">
          <a:xfrm>
            <a:off x="468313" y="1195388"/>
            <a:ext cx="8075612" cy="2305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990600" lvl="1" indent="-533400" eaLnBrk="1" hangingPunct="1">
              <a:lnSpc>
                <a:spcPct val="80000"/>
              </a:lnSpc>
              <a:buFont typeface="Wingdings" panose="05000000000000000000" pitchFamily="2" charset="2"/>
              <a:buNone/>
            </a:pPr>
            <a:r>
              <a:rPr lang="en-US" altLang="zh-CN" b="1">
                <a:solidFill>
                  <a:schemeClr val="folHlink"/>
                </a:solidFill>
              </a:rPr>
              <a:t>3</a:t>
            </a:r>
            <a:r>
              <a:rPr lang="zh-CN" altLang="en-US" b="1">
                <a:solidFill>
                  <a:schemeClr val="folHlink"/>
                </a:solidFill>
              </a:rPr>
              <a:t>．折射角校准（</a:t>
            </a:r>
            <a:r>
              <a:rPr lang="en-US" altLang="zh-CN" b="1">
                <a:solidFill>
                  <a:schemeClr val="folHlink"/>
                </a:solidFill>
              </a:rPr>
              <a:t>K</a:t>
            </a:r>
            <a:r>
              <a:rPr lang="zh-CN" altLang="en-US" b="1">
                <a:solidFill>
                  <a:schemeClr val="folHlink"/>
                </a:solidFill>
              </a:rPr>
              <a:t>值校准）</a:t>
            </a:r>
          </a:p>
          <a:p>
            <a:pPr marL="990600" lvl="1" indent="-533400" eaLnBrk="1" hangingPunct="1">
              <a:lnSpc>
                <a:spcPct val="80000"/>
              </a:lnSpc>
              <a:buFont typeface="Wingdings" panose="05000000000000000000" pitchFamily="2" charset="2"/>
              <a:buNone/>
            </a:pPr>
            <a:r>
              <a:rPr lang="zh-CN" altLang="en-US" sz="1600" b="1">
                <a:solidFill>
                  <a:schemeClr val="folHlink"/>
                </a:solidFill>
              </a:rPr>
              <a:t>由于被测物的材质和楔块的磨损会使探头的实际折射角与标称值有一些误差。因此需要测定探头的实际折射角。</a:t>
            </a:r>
          </a:p>
          <a:p>
            <a:pPr marL="990600" lvl="1" indent="-533400" eaLnBrk="1" hangingPunct="1">
              <a:lnSpc>
                <a:spcPct val="80000"/>
              </a:lnSpc>
              <a:buFont typeface="Wingdings" panose="05000000000000000000" pitchFamily="2" charset="2"/>
              <a:buNone/>
            </a:pPr>
            <a:r>
              <a:rPr lang="zh-CN" altLang="en-US" sz="1600" b="1">
                <a:solidFill>
                  <a:schemeClr val="folHlink"/>
                </a:solidFill>
              </a:rPr>
              <a:t>校准步骤：</a:t>
            </a:r>
          </a:p>
          <a:p>
            <a:pPr marL="990600" lvl="1" indent="-533400" eaLnBrk="1" hangingPunct="1">
              <a:lnSpc>
                <a:spcPct val="80000"/>
              </a:lnSpc>
              <a:buFont typeface="Wingdings" panose="05000000000000000000" pitchFamily="2" charset="2"/>
              <a:buNone/>
            </a:pPr>
            <a:r>
              <a:rPr lang="zh-CN" altLang="en-US" sz="1600" b="1">
                <a:solidFill>
                  <a:schemeClr val="folHlink"/>
                </a:solidFill>
              </a:rPr>
              <a:t>（</a:t>
            </a:r>
            <a:r>
              <a:rPr lang="en-US" altLang="zh-CN" sz="1600" b="1">
                <a:solidFill>
                  <a:schemeClr val="folHlink"/>
                </a:solidFill>
              </a:rPr>
              <a:t>1</a:t>
            </a:r>
            <a:r>
              <a:rPr lang="zh-CN" altLang="en-US" sz="1600" b="1">
                <a:solidFill>
                  <a:schemeClr val="folHlink"/>
                </a:solidFill>
              </a:rPr>
              <a:t>）如图将探头放在</a:t>
            </a:r>
            <a:r>
              <a:rPr lang="en-US" altLang="zh-CN" sz="1600" b="1">
                <a:solidFill>
                  <a:schemeClr val="folHlink"/>
                </a:solidFill>
              </a:rPr>
              <a:t>CSK</a:t>
            </a:r>
            <a:r>
              <a:rPr lang="zh-CN" altLang="en-US" sz="1600" b="1">
                <a:solidFill>
                  <a:schemeClr val="folHlink"/>
                </a:solidFill>
              </a:rPr>
              <a:t>－</a:t>
            </a:r>
            <a:r>
              <a:rPr lang="en-US" altLang="zh-CN" sz="1600" b="1">
                <a:solidFill>
                  <a:schemeClr val="folHlink"/>
                </a:solidFill>
              </a:rPr>
              <a:t>1B</a:t>
            </a:r>
            <a:r>
              <a:rPr lang="zh-CN" altLang="en-US" sz="1600" b="1">
                <a:solidFill>
                  <a:schemeClr val="folHlink"/>
                </a:solidFill>
              </a:rPr>
              <a:t>标准试块的适当的角度标记上。</a:t>
            </a:r>
          </a:p>
          <a:p>
            <a:pPr marL="990600" lvl="1" indent="-533400" eaLnBrk="1" hangingPunct="1">
              <a:lnSpc>
                <a:spcPct val="80000"/>
              </a:lnSpc>
              <a:buFont typeface="Wingdings" panose="05000000000000000000" pitchFamily="2" charset="2"/>
              <a:buNone/>
            </a:pPr>
            <a:r>
              <a:rPr lang="zh-CN" altLang="en-US" sz="1600" b="1">
                <a:solidFill>
                  <a:schemeClr val="folHlink"/>
                </a:solidFill>
              </a:rPr>
              <a:t>（</a:t>
            </a:r>
            <a:r>
              <a:rPr lang="en-US" altLang="zh-CN" sz="1600" b="1">
                <a:solidFill>
                  <a:schemeClr val="folHlink"/>
                </a:solidFill>
              </a:rPr>
              <a:t>2</a:t>
            </a:r>
            <a:r>
              <a:rPr lang="zh-CN" altLang="en-US" sz="1600" b="1">
                <a:solidFill>
                  <a:schemeClr val="folHlink"/>
                </a:solidFill>
              </a:rPr>
              <a:t>）前后移动探头，找到试块边上大圆孔的回波波峰时，保持探头不动。</a:t>
            </a:r>
          </a:p>
          <a:p>
            <a:pPr marL="990600" lvl="1" indent="-533400" eaLnBrk="1" hangingPunct="1">
              <a:lnSpc>
                <a:spcPct val="80000"/>
              </a:lnSpc>
              <a:buFont typeface="Wingdings" panose="05000000000000000000" pitchFamily="2" charset="2"/>
              <a:buNone/>
            </a:pPr>
            <a:r>
              <a:rPr lang="zh-CN" altLang="en-US" sz="1600" b="1">
                <a:solidFill>
                  <a:schemeClr val="folHlink"/>
                </a:solidFill>
              </a:rPr>
              <a:t>（</a:t>
            </a:r>
            <a:r>
              <a:rPr lang="en-US" altLang="zh-CN" sz="1600" b="1">
                <a:solidFill>
                  <a:schemeClr val="folHlink"/>
                </a:solidFill>
              </a:rPr>
              <a:t>3</a:t>
            </a:r>
            <a:r>
              <a:rPr lang="zh-CN" altLang="en-US" sz="1600" b="1">
                <a:solidFill>
                  <a:schemeClr val="folHlink"/>
                </a:solidFill>
              </a:rPr>
              <a:t>）在试块上读出入射点与试块上对齐的角度值，这个角度为探头的实际折射角，将此值输入</a:t>
            </a:r>
            <a:r>
              <a:rPr lang="en-US" altLang="zh-CN" sz="1600" b="1">
                <a:solidFill>
                  <a:schemeClr val="folHlink"/>
                </a:solidFill>
              </a:rPr>
              <a:t>DUD20</a:t>
            </a:r>
            <a:r>
              <a:rPr lang="zh-CN" altLang="en-US" sz="1600" b="1">
                <a:solidFill>
                  <a:schemeClr val="folHlink"/>
                </a:solidFill>
              </a:rPr>
              <a:t>。</a:t>
            </a:r>
          </a:p>
          <a:p>
            <a:pPr marL="990600" lvl="1" indent="-533400" eaLnBrk="1" hangingPunct="1">
              <a:lnSpc>
                <a:spcPct val="80000"/>
              </a:lnSpc>
              <a:buFont typeface="Wingdings" panose="05000000000000000000" pitchFamily="2" charset="2"/>
              <a:buNone/>
            </a:pPr>
            <a:r>
              <a:rPr lang="zh-CN" altLang="en-US" sz="1600" b="1">
                <a:solidFill>
                  <a:schemeClr val="folHlink"/>
                </a:solidFill>
              </a:rPr>
              <a:t>（注：也可用小孔通过计算斜率校准）</a:t>
            </a:r>
          </a:p>
        </p:txBody>
      </p:sp>
      <p:pic>
        <p:nvPicPr>
          <p:cNvPr id="47108" name="Picture 3" descr="折射角">
            <a:extLst>
              <a:ext uri="{FF2B5EF4-FFF2-40B4-BE49-F238E27FC236}">
                <a16:creationId xmlns:a16="http://schemas.microsoft.com/office/drawing/2014/main" id="{95995E7B-FA3A-4B5E-9794-414CB49E834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14159" r="55684" b="59468"/>
          <a:stretch>
            <a:fillRect/>
          </a:stretch>
        </p:blipFill>
        <p:spPr bwMode="auto">
          <a:xfrm>
            <a:off x="1476375" y="3575050"/>
            <a:ext cx="6408738" cy="259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6">
            <a:extLst>
              <a:ext uri="{FF2B5EF4-FFF2-40B4-BE49-F238E27FC236}">
                <a16:creationId xmlns:a16="http://schemas.microsoft.com/office/drawing/2014/main" id="{A23F9FB3-F628-40EA-A102-2F405B0506F8}"/>
              </a:ext>
            </a:extLst>
          </p:cNvPr>
          <p:cNvSpPr>
            <a:spLocks noGrp="1" noChangeArrowheads="1"/>
          </p:cNvSpPr>
          <p:nvPr>
            <p:ph type="title"/>
          </p:nvPr>
        </p:nvSpPr>
        <p:spPr bwMode="auto">
          <a:xfrm>
            <a:off x="611188" y="188913"/>
            <a:ext cx="6408737"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38200" indent="-838200" eaLnBrk="1" hangingPunct="1"/>
            <a:r>
              <a:rPr lang="en-US" altLang="zh-CN" b="1"/>
              <a:t>5-6</a:t>
            </a:r>
            <a:r>
              <a:rPr lang="zh-CN" altLang="en-US" b="1"/>
              <a:t>．斜探头的校准</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灯片编号占位符 3">
            <a:extLst>
              <a:ext uri="{FF2B5EF4-FFF2-40B4-BE49-F238E27FC236}">
                <a16:creationId xmlns:a16="http://schemas.microsoft.com/office/drawing/2014/main" id="{7C19C8FB-A2BA-421D-AB56-C9DB2A0D796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1A0D1E48-90DB-4E9E-83EF-8B7374D95D0E}" type="slidenum">
              <a:rPr lang="zh-CN" altLang="en-US" smtClean="0"/>
              <a:pPr/>
              <a:t>44</a:t>
            </a:fld>
            <a:endParaRPr lang="en-US" altLang="zh-CN"/>
          </a:p>
        </p:txBody>
      </p:sp>
      <p:sp>
        <p:nvSpPr>
          <p:cNvPr id="48131" name="Rectangle 2">
            <a:extLst>
              <a:ext uri="{FF2B5EF4-FFF2-40B4-BE49-F238E27FC236}">
                <a16:creationId xmlns:a16="http://schemas.microsoft.com/office/drawing/2014/main" id="{6052B2AA-5D42-4E10-8532-9441AA63BCA1}"/>
              </a:ext>
            </a:extLst>
          </p:cNvPr>
          <p:cNvSpPr>
            <a:spLocks noGrp="1" noChangeArrowheads="1"/>
          </p:cNvSpPr>
          <p:nvPr>
            <p:ph type="body" idx="1"/>
          </p:nvPr>
        </p:nvSpPr>
        <p:spPr bwMode="auto">
          <a:xfrm>
            <a:off x="0" y="1412875"/>
            <a:ext cx="91440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990600" lvl="1" indent="-533400" eaLnBrk="1" hangingPunct="1">
              <a:lnSpc>
                <a:spcPct val="90000"/>
              </a:lnSpc>
              <a:buFont typeface="Wingdings" panose="05000000000000000000" pitchFamily="2" charset="2"/>
              <a:buNone/>
            </a:pPr>
            <a:r>
              <a:rPr lang="en-US" altLang="zh-CN" sz="2400" b="1">
                <a:solidFill>
                  <a:schemeClr val="folHlink"/>
                </a:solidFill>
              </a:rPr>
              <a:t>4</a:t>
            </a:r>
            <a:r>
              <a:rPr lang="zh-CN" altLang="en-US" sz="2400" b="1">
                <a:solidFill>
                  <a:schemeClr val="folHlink"/>
                </a:solidFill>
              </a:rPr>
              <a:t>．声速的校准</a:t>
            </a:r>
          </a:p>
          <a:p>
            <a:pPr marL="990600" lvl="1" indent="-533400" eaLnBrk="1" hangingPunct="1">
              <a:lnSpc>
                <a:spcPct val="90000"/>
              </a:lnSpc>
              <a:buFont typeface="Wingdings" panose="05000000000000000000" pitchFamily="2" charset="2"/>
              <a:buNone/>
            </a:pPr>
            <a:r>
              <a:rPr lang="zh-CN" altLang="en-US" sz="2400" b="1">
                <a:solidFill>
                  <a:schemeClr val="folHlink"/>
                </a:solidFill>
              </a:rPr>
              <a:t>（</a:t>
            </a:r>
            <a:r>
              <a:rPr lang="en-US" altLang="zh-CN" sz="2400" b="1">
                <a:solidFill>
                  <a:schemeClr val="folHlink"/>
                </a:solidFill>
              </a:rPr>
              <a:t>1</a:t>
            </a:r>
            <a:r>
              <a:rPr lang="zh-CN" altLang="en-US" sz="2400" b="1">
                <a:solidFill>
                  <a:schemeClr val="folHlink"/>
                </a:solidFill>
              </a:rPr>
              <a:t>）先初步设定一大概的声速值；</a:t>
            </a:r>
          </a:p>
          <a:p>
            <a:pPr marL="990600" lvl="1" indent="-533400" eaLnBrk="1" hangingPunct="1">
              <a:lnSpc>
                <a:spcPct val="90000"/>
              </a:lnSpc>
              <a:buFont typeface="Wingdings" panose="05000000000000000000" pitchFamily="2" charset="2"/>
              <a:buNone/>
            </a:pPr>
            <a:r>
              <a:rPr lang="zh-CN" altLang="en-US" sz="2400" b="1">
                <a:solidFill>
                  <a:schemeClr val="folHlink"/>
                </a:solidFill>
              </a:rPr>
              <a:t>（</a:t>
            </a:r>
            <a:r>
              <a:rPr lang="en-US" altLang="zh-CN" sz="2400" b="1">
                <a:solidFill>
                  <a:schemeClr val="folHlink"/>
                </a:solidFill>
              </a:rPr>
              <a:t>2</a:t>
            </a:r>
            <a:r>
              <a:rPr lang="zh-CN" altLang="en-US" sz="2400" b="1">
                <a:solidFill>
                  <a:schemeClr val="folHlink"/>
                </a:solidFill>
              </a:rPr>
              <a:t>）调节闸门逻辑为双闸门方式；</a:t>
            </a:r>
          </a:p>
          <a:p>
            <a:pPr marL="990600" lvl="1" indent="-533400" eaLnBrk="1" hangingPunct="1">
              <a:lnSpc>
                <a:spcPct val="90000"/>
              </a:lnSpc>
              <a:buFont typeface="Wingdings" panose="05000000000000000000" pitchFamily="2" charset="2"/>
              <a:buNone/>
            </a:pPr>
            <a:r>
              <a:rPr lang="zh-CN" altLang="en-US" sz="2400" b="1">
                <a:solidFill>
                  <a:schemeClr val="folHlink"/>
                </a:solidFill>
              </a:rPr>
              <a:t>（</a:t>
            </a:r>
            <a:r>
              <a:rPr lang="en-US" altLang="zh-CN" sz="2400" b="1">
                <a:solidFill>
                  <a:schemeClr val="folHlink"/>
                </a:solidFill>
              </a:rPr>
              <a:t>3</a:t>
            </a:r>
            <a:r>
              <a:rPr lang="zh-CN" altLang="en-US" sz="2400" b="1">
                <a:solidFill>
                  <a:schemeClr val="folHlink"/>
                </a:solidFill>
              </a:rPr>
              <a:t>）将探头耦合到一与被测材料相同且厚度已知的试块上；</a:t>
            </a:r>
          </a:p>
          <a:p>
            <a:pPr marL="990600" lvl="1" indent="-533400" eaLnBrk="1" hangingPunct="1">
              <a:lnSpc>
                <a:spcPct val="90000"/>
              </a:lnSpc>
              <a:buFont typeface="Wingdings" panose="05000000000000000000" pitchFamily="2" charset="2"/>
              <a:buNone/>
            </a:pPr>
            <a:r>
              <a:rPr lang="zh-CN" altLang="en-US" sz="2400" b="1">
                <a:solidFill>
                  <a:schemeClr val="folHlink"/>
                </a:solidFill>
              </a:rPr>
              <a:t>（</a:t>
            </a:r>
            <a:r>
              <a:rPr lang="en-US" altLang="zh-CN" sz="2400" b="1">
                <a:solidFill>
                  <a:schemeClr val="folHlink"/>
                </a:solidFill>
              </a:rPr>
              <a:t>4</a:t>
            </a:r>
            <a:r>
              <a:rPr lang="zh-CN" altLang="en-US" sz="2400" b="1">
                <a:solidFill>
                  <a:schemeClr val="folHlink"/>
                </a:solidFill>
              </a:rPr>
              <a:t>）移动闸门</a:t>
            </a:r>
            <a:r>
              <a:rPr lang="en-US" altLang="zh-CN" sz="2400" b="1">
                <a:solidFill>
                  <a:schemeClr val="folHlink"/>
                </a:solidFill>
              </a:rPr>
              <a:t>A</a:t>
            </a:r>
            <a:r>
              <a:rPr lang="zh-CN" altLang="en-US" sz="2400" b="1">
                <a:solidFill>
                  <a:schemeClr val="folHlink"/>
                </a:solidFill>
              </a:rPr>
              <a:t>的起点到一次回波并与之相交，调节闸门</a:t>
            </a:r>
            <a:r>
              <a:rPr lang="en-US" altLang="zh-CN" sz="2400" b="1">
                <a:solidFill>
                  <a:schemeClr val="folHlink"/>
                </a:solidFill>
              </a:rPr>
              <a:t>A</a:t>
            </a:r>
            <a:r>
              <a:rPr lang="zh-CN" altLang="en-US" sz="2400" b="1">
                <a:solidFill>
                  <a:schemeClr val="folHlink"/>
                </a:solidFill>
              </a:rPr>
              <a:t>的高度低于一次回波最高幅值至适当位置，闸门</a:t>
            </a:r>
            <a:r>
              <a:rPr lang="en-US" altLang="zh-CN" sz="2400" b="1">
                <a:solidFill>
                  <a:schemeClr val="folHlink"/>
                </a:solidFill>
              </a:rPr>
              <a:t>A</a:t>
            </a:r>
            <a:r>
              <a:rPr lang="zh-CN" altLang="en-US" sz="2400" b="1">
                <a:solidFill>
                  <a:schemeClr val="folHlink"/>
                </a:solidFill>
              </a:rPr>
              <a:t>不能与二次回波相交；</a:t>
            </a:r>
          </a:p>
          <a:p>
            <a:pPr marL="990600" lvl="1" indent="-533400" eaLnBrk="1" hangingPunct="1">
              <a:lnSpc>
                <a:spcPct val="90000"/>
              </a:lnSpc>
              <a:buFont typeface="Wingdings" panose="05000000000000000000" pitchFamily="2" charset="2"/>
              <a:buNone/>
            </a:pPr>
            <a:r>
              <a:rPr lang="zh-CN" altLang="en-US" sz="2400" b="1">
                <a:solidFill>
                  <a:schemeClr val="folHlink"/>
                </a:solidFill>
              </a:rPr>
              <a:t>（</a:t>
            </a:r>
            <a:r>
              <a:rPr lang="en-US" altLang="zh-CN" sz="2400" b="1">
                <a:solidFill>
                  <a:schemeClr val="folHlink"/>
                </a:solidFill>
              </a:rPr>
              <a:t>5</a:t>
            </a:r>
            <a:r>
              <a:rPr lang="zh-CN" altLang="en-US" sz="2400" b="1">
                <a:solidFill>
                  <a:schemeClr val="folHlink"/>
                </a:solidFill>
              </a:rPr>
              <a:t>）移动闸门</a:t>
            </a:r>
            <a:r>
              <a:rPr lang="en-US" altLang="zh-CN" sz="2400" b="1">
                <a:solidFill>
                  <a:schemeClr val="folHlink"/>
                </a:solidFill>
              </a:rPr>
              <a:t>B</a:t>
            </a:r>
            <a:r>
              <a:rPr lang="zh-CN" altLang="en-US" sz="2400" b="1">
                <a:solidFill>
                  <a:schemeClr val="folHlink"/>
                </a:solidFill>
              </a:rPr>
              <a:t>的起点到二次回波并与之相交，调节闸门</a:t>
            </a:r>
            <a:r>
              <a:rPr lang="en-US" altLang="zh-CN" sz="2400" b="1">
                <a:solidFill>
                  <a:schemeClr val="folHlink"/>
                </a:solidFill>
              </a:rPr>
              <a:t>B</a:t>
            </a:r>
            <a:r>
              <a:rPr lang="zh-CN" altLang="en-US" sz="2400" b="1">
                <a:solidFill>
                  <a:schemeClr val="folHlink"/>
                </a:solidFill>
              </a:rPr>
              <a:t>的高度低于二次回波最高幅值至适当位置，闸门</a:t>
            </a:r>
            <a:r>
              <a:rPr lang="en-US" altLang="zh-CN" sz="2400" b="1">
                <a:solidFill>
                  <a:schemeClr val="folHlink"/>
                </a:solidFill>
              </a:rPr>
              <a:t>B</a:t>
            </a:r>
            <a:r>
              <a:rPr lang="zh-CN" altLang="en-US" sz="2400" b="1">
                <a:solidFill>
                  <a:schemeClr val="folHlink"/>
                </a:solidFill>
              </a:rPr>
              <a:t>不能与一次回波相交；</a:t>
            </a:r>
          </a:p>
          <a:p>
            <a:pPr marL="990600" lvl="1" indent="-533400" eaLnBrk="1" hangingPunct="1">
              <a:lnSpc>
                <a:spcPct val="90000"/>
              </a:lnSpc>
              <a:buFont typeface="Wingdings" panose="05000000000000000000" pitchFamily="2" charset="2"/>
              <a:buNone/>
            </a:pPr>
            <a:r>
              <a:rPr lang="zh-CN" altLang="en-US" sz="2400" b="1">
                <a:solidFill>
                  <a:schemeClr val="folHlink"/>
                </a:solidFill>
              </a:rPr>
              <a:t>（</a:t>
            </a:r>
            <a:r>
              <a:rPr lang="en-US" altLang="zh-CN" sz="2400" b="1">
                <a:solidFill>
                  <a:schemeClr val="folHlink"/>
                </a:solidFill>
              </a:rPr>
              <a:t>6</a:t>
            </a:r>
            <a:r>
              <a:rPr lang="zh-CN" altLang="en-US" sz="2400" b="1">
                <a:solidFill>
                  <a:schemeClr val="folHlink"/>
                </a:solidFill>
              </a:rPr>
              <a:t>）然后调节声速，使得状态行显示的声程与试块实际厚度相同；</a:t>
            </a:r>
            <a:r>
              <a:rPr lang="zh-CN" altLang="en-US" sz="2400">
                <a:solidFill>
                  <a:schemeClr val="folHlink"/>
                </a:solidFill>
              </a:rPr>
              <a:t> </a:t>
            </a:r>
          </a:p>
        </p:txBody>
      </p:sp>
      <p:sp>
        <p:nvSpPr>
          <p:cNvPr id="48132" name="Rectangle 5">
            <a:extLst>
              <a:ext uri="{FF2B5EF4-FFF2-40B4-BE49-F238E27FC236}">
                <a16:creationId xmlns:a16="http://schemas.microsoft.com/office/drawing/2014/main" id="{00B2C67C-FFC9-4197-A121-4DACACA592F4}"/>
              </a:ext>
            </a:extLst>
          </p:cNvPr>
          <p:cNvSpPr>
            <a:spLocks noGrp="1" noChangeArrowheads="1"/>
          </p:cNvSpPr>
          <p:nvPr>
            <p:ph type="title"/>
          </p:nvPr>
        </p:nvSpPr>
        <p:spPr bwMode="auto">
          <a:xfrm>
            <a:off x="611188" y="188913"/>
            <a:ext cx="6408737"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38200" indent="-838200" eaLnBrk="1" hangingPunct="1"/>
            <a:r>
              <a:rPr lang="en-US" altLang="zh-CN" b="1"/>
              <a:t>5-7</a:t>
            </a:r>
            <a:r>
              <a:rPr lang="zh-CN" altLang="en-US" b="1"/>
              <a:t>．斜探头的校准</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4">
            <a:extLst>
              <a:ext uri="{FF2B5EF4-FFF2-40B4-BE49-F238E27FC236}">
                <a16:creationId xmlns:a16="http://schemas.microsoft.com/office/drawing/2014/main" id="{0AF7714E-F80B-4BEB-9E30-B4997CD67FD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03A43B70-A475-45CD-AC7A-AD0D29F21AAE}" type="slidenum">
              <a:rPr lang="zh-CN" altLang="en-US" smtClean="0"/>
              <a:pPr/>
              <a:t>45</a:t>
            </a:fld>
            <a:endParaRPr lang="en-US" altLang="zh-CN"/>
          </a:p>
        </p:txBody>
      </p:sp>
      <p:pic>
        <p:nvPicPr>
          <p:cNvPr id="49155" name="Picture 2">
            <a:extLst>
              <a:ext uri="{FF2B5EF4-FFF2-40B4-BE49-F238E27FC236}">
                <a16:creationId xmlns:a16="http://schemas.microsoft.com/office/drawing/2014/main" id="{AB31A2E8-0B05-40C8-A527-1316763797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3213100"/>
            <a:ext cx="4140200"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4">
            <a:extLst>
              <a:ext uri="{FF2B5EF4-FFF2-40B4-BE49-F238E27FC236}">
                <a16:creationId xmlns:a16="http://schemas.microsoft.com/office/drawing/2014/main" id="{36F967EE-9164-411A-985E-E24F45A20545}"/>
              </a:ext>
            </a:extLst>
          </p:cNvPr>
          <p:cNvSpPr>
            <a:spLocks noGrp="1" noChangeArrowheads="1"/>
          </p:cNvSpPr>
          <p:nvPr>
            <p:ph type="body"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990600" lvl="1" indent="-533400" eaLnBrk="1" hangingPunct="1">
              <a:buFont typeface="Wingdings" panose="05000000000000000000" pitchFamily="2" charset="2"/>
              <a:buNone/>
            </a:pPr>
            <a:r>
              <a:rPr lang="en-US" altLang="zh-CN" sz="2400" b="1">
                <a:solidFill>
                  <a:schemeClr val="folHlink"/>
                </a:solidFill>
              </a:rPr>
              <a:t>5</a:t>
            </a:r>
            <a:r>
              <a:rPr lang="zh-CN" altLang="en-US" sz="2400" b="1">
                <a:solidFill>
                  <a:schemeClr val="folHlink"/>
                </a:solidFill>
              </a:rPr>
              <a:t>．延时校准</a:t>
            </a:r>
          </a:p>
          <a:p>
            <a:pPr marL="990600" lvl="1" indent="-533400" eaLnBrk="1" hangingPunct="1">
              <a:buFont typeface="Wingdings" panose="05000000000000000000" pitchFamily="2" charset="2"/>
              <a:buNone/>
            </a:pPr>
            <a:r>
              <a:rPr lang="zh-CN" altLang="en-US" sz="2400" b="1">
                <a:solidFill>
                  <a:schemeClr val="folHlink"/>
                </a:solidFill>
              </a:rPr>
              <a:t>输入试块厚度</a:t>
            </a:r>
            <a:r>
              <a:rPr lang="en-US" altLang="zh-CN" sz="2400" b="1">
                <a:solidFill>
                  <a:schemeClr val="folHlink"/>
                </a:solidFill>
              </a:rPr>
              <a:t>T</a:t>
            </a:r>
            <a:r>
              <a:rPr lang="zh-CN" altLang="en-US" sz="2400" b="1">
                <a:solidFill>
                  <a:schemeClr val="folHlink"/>
                </a:solidFill>
              </a:rPr>
              <a:t>、探头前沿</a:t>
            </a:r>
            <a:r>
              <a:rPr lang="en-US" altLang="zh-CN" sz="2400" b="1">
                <a:solidFill>
                  <a:schemeClr val="folHlink"/>
                </a:solidFill>
              </a:rPr>
              <a:t>X</a:t>
            </a:r>
            <a:r>
              <a:rPr lang="zh-CN" altLang="en-US" sz="2400" b="1">
                <a:solidFill>
                  <a:schemeClr val="folHlink"/>
                </a:solidFill>
              </a:rPr>
              <a:t>、探头角度，其它校准步骤与单探头校准相同。</a:t>
            </a:r>
            <a:r>
              <a:rPr lang="zh-CN" altLang="en-US" sz="2400"/>
              <a:t> </a:t>
            </a:r>
          </a:p>
        </p:txBody>
      </p:sp>
      <p:sp>
        <p:nvSpPr>
          <p:cNvPr id="49157" name="Line 5">
            <a:extLst>
              <a:ext uri="{FF2B5EF4-FFF2-40B4-BE49-F238E27FC236}">
                <a16:creationId xmlns:a16="http://schemas.microsoft.com/office/drawing/2014/main" id="{4E6C9B8A-EE9F-479C-BE6B-1B96E71B3B63}"/>
              </a:ext>
            </a:extLst>
          </p:cNvPr>
          <p:cNvSpPr>
            <a:spLocks noChangeShapeType="1"/>
          </p:cNvSpPr>
          <p:nvPr/>
        </p:nvSpPr>
        <p:spPr bwMode="auto">
          <a:xfrm flipH="1">
            <a:off x="4643438" y="5084763"/>
            <a:ext cx="304800" cy="457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zh-CN" altLang="en-US"/>
          </a:p>
        </p:txBody>
      </p:sp>
      <p:sp>
        <p:nvSpPr>
          <p:cNvPr id="49158" name="Line 6">
            <a:extLst>
              <a:ext uri="{FF2B5EF4-FFF2-40B4-BE49-F238E27FC236}">
                <a16:creationId xmlns:a16="http://schemas.microsoft.com/office/drawing/2014/main" id="{25A211F2-1A64-419E-A557-554C3D4028F4}"/>
              </a:ext>
            </a:extLst>
          </p:cNvPr>
          <p:cNvSpPr>
            <a:spLocks noChangeShapeType="1"/>
          </p:cNvSpPr>
          <p:nvPr/>
        </p:nvSpPr>
        <p:spPr bwMode="auto">
          <a:xfrm>
            <a:off x="4643438" y="4868863"/>
            <a:ext cx="2057400" cy="1447800"/>
          </a:xfrm>
          <a:prstGeom prst="line">
            <a:avLst/>
          </a:prstGeom>
          <a:noFill/>
          <a:ln w="31750">
            <a:solidFill>
              <a:schemeClr val="hlink"/>
            </a:solidFill>
            <a:round/>
            <a:headEnd/>
            <a:tailEnd/>
          </a:ln>
          <a:extLst>
            <a:ext uri="{909E8E84-426E-40DD-AFC4-6F175D3DCCD1}">
              <a14:hiddenFill xmlns:a14="http://schemas.microsoft.com/office/drawing/2010/main">
                <a:noFill/>
              </a14:hiddenFill>
            </a:ext>
          </a:extLst>
        </p:spPr>
        <p:txBody>
          <a:bodyPr wrap="none" lIns="90000" tIns="46800" rIns="90000" bIns="46800">
            <a:spAutoFit/>
          </a:bodyPr>
          <a:lstStyle/>
          <a:p>
            <a:endParaRPr lang="zh-CN" altLang="en-US"/>
          </a:p>
        </p:txBody>
      </p:sp>
      <p:sp>
        <p:nvSpPr>
          <p:cNvPr id="49159" name="Line 7">
            <a:extLst>
              <a:ext uri="{FF2B5EF4-FFF2-40B4-BE49-F238E27FC236}">
                <a16:creationId xmlns:a16="http://schemas.microsoft.com/office/drawing/2014/main" id="{3762B39B-F61B-48AF-88ED-1258B3C74364}"/>
              </a:ext>
            </a:extLst>
          </p:cNvPr>
          <p:cNvSpPr>
            <a:spLocks noChangeShapeType="1"/>
          </p:cNvSpPr>
          <p:nvPr/>
        </p:nvSpPr>
        <p:spPr bwMode="auto">
          <a:xfrm>
            <a:off x="4211638" y="5300663"/>
            <a:ext cx="1770062" cy="119697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49160" name="Rectangle 9">
            <a:extLst>
              <a:ext uri="{FF2B5EF4-FFF2-40B4-BE49-F238E27FC236}">
                <a16:creationId xmlns:a16="http://schemas.microsoft.com/office/drawing/2014/main" id="{D22BDAAE-D0CE-400A-B7D8-601D9B0DEAB7}"/>
              </a:ext>
            </a:extLst>
          </p:cNvPr>
          <p:cNvSpPr>
            <a:spLocks noGrp="1" noChangeArrowheads="1"/>
          </p:cNvSpPr>
          <p:nvPr>
            <p:ph type="title"/>
          </p:nvPr>
        </p:nvSpPr>
        <p:spPr bwMode="auto">
          <a:xfrm>
            <a:off x="611188" y="188913"/>
            <a:ext cx="6408737"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38200" indent="-838200" eaLnBrk="1" hangingPunct="1"/>
            <a:r>
              <a:rPr lang="en-US" altLang="zh-CN" b="1"/>
              <a:t>5-8</a:t>
            </a:r>
            <a:r>
              <a:rPr lang="zh-CN" altLang="en-US" b="1"/>
              <a:t>．斜探头的校准</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灯片编号占位符 3">
            <a:extLst>
              <a:ext uri="{FF2B5EF4-FFF2-40B4-BE49-F238E27FC236}">
                <a16:creationId xmlns:a16="http://schemas.microsoft.com/office/drawing/2014/main" id="{045397A1-CB37-477B-A6DC-C22DD339A0F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2013CD32-43E7-4ACC-9913-25F60FF703F2}" type="slidenum">
              <a:rPr lang="zh-CN" altLang="en-US" smtClean="0"/>
              <a:pPr/>
              <a:t>46</a:t>
            </a:fld>
            <a:endParaRPr lang="en-US" altLang="zh-CN"/>
          </a:p>
        </p:txBody>
      </p:sp>
      <p:sp>
        <p:nvSpPr>
          <p:cNvPr id="50179" name="AutoShape 2">
            <a:extLst>
              <a:ext uri="{FF2B5EF4-FFF2-40B4-BE49-F238E27FC236}">
                <a16:creationId xmlns:a16="http://schemas.microsoft.com/office/drawing/2014/main" id="{193985E0-1FBF-466E-8ADB-6AD1A0F8C3DF}"/>
              </a:ext>
            </a:extLst>
          </p:cNvPr>
          <p:cNvSpPr>
            <a:spLocks noChangeArrowheads="1"/>
          </p:cNvSpPr>
          <p:nvPr/>
        </p:nvSpPr>
        <p:spPr bwMode="auto">
          <a:xfrm>
            <a:off x="1187450" y="1628775"/>
            <a:ext cx="6911975" cy="3600450"/>
          </a:xfrm>
          <a:prstGeom prst="horizontalScroll">
            <a:avLst>
              <a:gd name="adj" fmla="val 12500"/>
            </a:avLst>
          </a:prstGeom>
          <a:solidFill>
            <a:srgbClr val="99CCFF"/>
          </a:solidFill>
          <a:ln w="9525">
            <a:solidFill>
              <a:schemeClr val="folHlink"/>
            </a:solidFill>
            <a:round/>
            <a:headEnd/>
            <a:tailEnd/>
          </a:ln>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7200" b="1">
                <a:solidFill>
                  <a:srgbClr val="FF0000"/>
                </a:solidFill>
              </a:rPr>
              <a:t>第六部分  </a:t>
            </a:r>
          </a:p>
          <a:p>
            <a:pPr eaLnBrk="1" hangingPunct="1"/>
            <a:r>
              <a:rPr lang="zh-CN" altLang="en-US" sz="6000" b="1">
                <a:solidFill>
                  <a:srgbClr val="FF0000"/>
                </a:solidFill>
              </a:rPr>
              <a:t>  </a:t>
            </a:r>
            <a:r>
              <a:rPr lang="en-US" altLang="zh-CN" sz="6000" b="1">
                <a:solidFill>
                  <a:srgbClr val="FF0000"/>
                </a:solidFill>
              </a:rPr>
              <a:t>DAC</a:t>
            </a:r>
            <a:r>
              <a:rPr lang="zh-CN" altLang="en-US" sz="6000" b="1">
                <a:solidFill>
                  <a:srgbClr val="FF0000"/>
                </a:solidFill>
              </a:rPr>
              <a:t>曲线的制作</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灯片编号占位符 3">
            <a:extLst>
              <a:ext uri="{FF2B5EF4-FFF2-40B4-BE49-F238E27FC236}">
                <a16:creationId xmlns:a16="http://schemas.microsoft.com/office/drawing/2014/main" id="{F39CE755-A635-4EAB-B37B-DE9A1130812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8CEED06F-1ACA-4915-AD87-AF22CE614EAC}" type="slidenum">
              <a:rPr lang="zh-CN" altLang="en-US" smtClean="0"/>
              <a:pPr/>
              <a:t>47</a:t>
            </a:fld>
            <a:endParaRPr lang="en-US" altLang="zh-CN"/>
          </a:p>
        </p:txBody>
      </p:sp>
      <p:sp>
        <p:nvSpPr>
          <p:cNvPr id="51203" name="AutoShape 2">
            <a:extLst>
              <a:ext uri="{FF2B5EF4-FFF2-40B4-BE49-F238E27FC236}">
                <a16:creationId xmlns:a16="http://schemas.microsoft.com/office/drawing/2014/main" id="{52C5DA46-DB59-4B68-A199-6F64713D391D}"/>
              </a:ext>
            </a:extLst>
          </p:cNvPr>
          <p:cNvSpPr>
            <a:spLocks noChangeArrowheads="1"/>
          </p:cNvSpPr>
          <p:nvPr/>
        </p:nvSpPr>
        <p:spPr bwMode="auto">
          <a:xfrm>
            <a:off x="1187450" y="1628775"/>
            <a:ext cx="6911975" cy="3600450"/>
          </a:xfrm>
          <a:prstGeom prst="horizontalScroll">
            <a:avLst>
              <a:gd name="adj" fmla="val 12500"/>
            </a:avLst>
          </a:prstGeom>
          <a:solidFill>
            <a:srgbClr val="99CCFF"/>
          </a:solidFill>
          <a:ln w="9525">
            <a:solidFill>
              <a:schemeClr val="folHlink"/>
            </a:solidFill>
            <a:round/>
            <a:headEnd/>
            <a:tailEnd/>
          </a:ln>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7200" b="1">
                <a:solidFill>
                  <a:srgbClr val="FF0000"/>
                </a:solidFill>
              </a:rPr>
              <a:t>第七部分  </a:t>
            </a:r>
          </a:p>
          <a:p>
            <a:pPr algn="ctr" eaLnBrk="1" hangingPunct="1"/>
            <a:r>
              <a:rPr lang="zh-CN" altLang="en-US" sz="7200" b="1">
                <a:solidFill>
                  <a:srgbClr val="FF0000"/>
                </a:solidFill>
              </a:rPr>
              <a:t>常用工件探伤</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灯片编号占位符 4">
            <a:extLst>
              <a:ext uri="{FF2B5EF4-FFF2-40B4-BE49-F238E27FC236}">
                <a16:creationId xmlns:a16="http://schemas.microsoft.com/office/drawing/2014/main" id="{88834C44-9D16-4F37-A4FB-FD86D6E5C62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7FC091DD-25AC-4868-BABF-FA0E78A85B6E}" type="slidenum">
              <a:rPr lang="zh-CN" altLang="en-US" smtClean="0"/>
              <a:pPr/>
              <a:t>48</a:t>
            </a:fld>
            <a:endParaRPr lang="en-US" altLang="zh-CN"/>
          </a:p>
        </p:txBody>
      </p:sp>
      <p:sp>
        <p:nvSpPr>
          <p:cNvPr id="52227" name="Rectangle 2">
            <a:extLst>
              <a:ext uri="{FF2B5EF4-FFF2-40B4-BE49-F238E27FC236}">
                <a16:creationId xmlns:a16="http://schemas.microsoft.com/office/drawing/2014/main" id="{A009E336-09D3-4442-AE3B-A02CD682C245}"/>
              </a:ext>
            </a:extLst>
          </p:cNvPr>
          <p:cNvSpPr>
            <a:spLocks noGrp="1" noChangeArrowheads="1"/>
          </p:cNvSpPr>
          <p:nvPr>
            <p:ph type="body" sz="half" idx="1"/>
          </p:nvPr>
        </p:nvSpPr>
        <p:spPr bwMode="auto">
          <a:xfrm>
            <a:off x="1757363" y="1600200"/>
            <a:ext cx="670242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anose="05000000000000000000" pitchFamily="2" charset="2"/>
              <a:buNone/>
            </a:pPr>
            <a:r>
              <a:rPr lang="en-US" altLang="zh-CN">
                <a:solidFill>
                  <a:schemeClr val="folHlink"/>
                </a:solidFill>
              </a:rPr>
              <a:t>1.</a:t>
            </a:r>
            <a:r>
              <a:rPr lang="zh-CN" altLang="en-US" b="1">
                <a:solidFill>
                  <a:schemeClr val="folHlink"/>
                </a:solidFill>
              </a:rPr>
              <a:t>钢板超声检测</a:t>
            </a:r>
          </a:p>
          <a:p>
            <a:pPr eaLnBrk="1" hangingPunct="1">
              <a:buFont typeface="Wingdings" panose="05000000000000000000" pitchFamily="2" charset="2"/>
              <a:buNone/>
            </a:pPr>
            <a:r>
              <a:rPr lang="en-US" altLang="zh-CN">
                <a:solidFill>
                  <a:schemeClr val="folHlink"/>
                </a:solidFill>
              </a:rPr>
              <a:t>2.</a:t>
            </a:r>
            <a:r>
              <a:rPr lang="zh-CN" altLang="en-US" b="1">
                <a:solidFill>
                  <a:schemeClr val="folHlink"/>
                </a:solidFill>
              </a:rPr>
              <a:t>锻件</a:t>
            </a:r>
          </a:p>
          <a:p>
            <a:pPr eaLnBrk="1" hangingPunct="1">
              <a:buFont typeface="Wingdings" panose="05000000000000000000" pitchFamily="2" charset="2"/>
              <a:buNone/>
            </a:pPr>
            <a:r>
              <a:rPr lang="en-US" altLang="zh-CN">
                <a:solidFill>
                  <a:schemeClr val="folHlink"/>
                </a:solidFill>
              </a:rPr>
              <a:t>3.</a:t>
            </a:r>
            <a:r>
              <a:rPr lang="zh-CN" altLang="en-US" b="1">
                <a:solidFill>
                  <a:schemeClr val="folHlink"/>
                </a:solidFill>
              </a:rPr>
              <a:t>铸件</a:t>
            </a:r>
          </a:p>
          <a:p>
            <a:pPr eaLnBrk="1" hangingPunct="1">
              <a:buFont typeface="Wingdings" panose="05000000000000000000" pitchFamily="2" charset="2"/>
              <a:buNone/>
            </a:pPr>
            <a:r>
              <a:rPr lang="en-US" altLang="zh-CN">
                <a:solidFill>
                  <a:schemeClr val="folHlink"/>
                </a:solidFill>
              </a:rPr>
              <a:t>4.</a:t>
            </a:r>
            <a:r>
              <a:rPr lang="zh-CN" altLang="en-US" b="1">
                <a:solidFill>
                  <a:schemeClr val="folHlink"/>
                </a:solidFill>
              </a:rPr>
              <a:t>管材（小口径钢管、大口径管材）</a:t>
            </a:r>
            <a:endParaRPr lang="zh-CN" altLang="en-US">
              <a:solidFill>
                <a:schemeClr val="folHlink"/>
              </a:solidFill>
            </a:endParaRPr>
          </a:p>
          <a:p>
            <a:pPr eaLnBrk="1" hangingPunct="1">
              <a:buFont typeface="Wingdings" panose="05000000000000000000" pitchFamily="2" charset="2"/>
              <a:buNone/>
            </a:pPr>
            <a:r>
              <a:rPr lang="en-US" altLang="zh-CN">
                <a:solidFill>
                  <a:schemeClr val="folHlink"/>
                </a:solidFill>
              </a:rPr>
              <a:t>5.</a:t>
            </a:r>
            <a:r>
              <a:rPr lang="zh-CN" altLang="en-US" b="1" u="sng">
                <a:solidFill>
                  <a:schemeClr val="folHlink"/>
                </a:solidFill>
              </a:rPr>
              <a:t>焊缝超声波探伤</a:t>
            </a:r>
            <a:endParaRPr lang="zh-CN" altLang="en-US" u="sng">
              <a:solidFill>
                <a:schemeClr val="folHlink"/>
              </a:solidFill>
            </a:endParaRPr>
          </a:p>
          <a:p>
            <a:pPr eaLnBrk="1" hangingPunct="1">
              <a:buFont typeface="Wingdings" panose="05000000000000000000" pitchFamily="2" charset="2"/>
              <a:buNone/>
            </a:pPr>
            <a:r>
              <a:rPr lang="en-US" altLang="zh-CN">
                <a:solidFill>
                  <a:schemeClr val="folHlink"/>
                </a:solidFill>
              </a:rPr>
              <a:t>6.</a:t>
            </a:r>
            <a:r>
              <a:rPr lang="zh-CN" altLang="en-US" b="1">
                <a:solidFill>
                  <a:schemeClr val="folHlink"/>
                </a:solidFill>
              </a:rPr>
              <a:t>轴类零件</a:t>
            </a:r>
          </a:p>
        </p:txBody>
      </p:sp>
      <p:sp>
        <p:nvSpPr>
          <p:cNvPr id="52228" name="AutoShape 3">
            <a:extLst>
              <a:ext uri="{FF2B5EF4-FFF2-40B4-BE49-F238E27FC236}">
                <a16:creationId xmlns:a16="http://schemas.microsoft.com/office/drawing/2014/main" id="{F85F5366-E110-46E6-A71F-7D9BF9AB3D94}"/>
              </a:ext>
            </a:extLst>
          </p:cNvPr>
          <p:cNvSpPr>
            <a:spLocks/>
          </p:cNvSpPr>
          <p:nvPr/>
        </p:nvSpPr>
        <p:spPr bwMode="auto">
          <a:xfrm>
            <a:off x="827088" y="1412875"/>
            <a:ext cx="685800" cy="4319588"/>
          </a:xfrm>
          <a:prstGeom prst="leftBrace">
            <a:avLst>
              <a:gd name="adj1" fmla="val 52488"/>
              <a:gd name="adj2" fmla="val 50000"/>
            </a:avLst>
          </a:pr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52229" name="Rectangle 4">
            <a:extLst>
              <a:ext uri="{FF2B5EF4-FFF2-40B4-BE49-F238E27FC236}">
                <a16:creationId xmlns:a16="http://schemas.microsoft.com/office/drawing/2014/main" id="{CC4FAA1E-9CD3-40FC-92D0-2836A28A92CF}"/>
              </a:ext>
            </a:extLst>
          </p:cNvPr>
          <p:cNvSpPr>
            <a:spLocks noChangeArrowheads="1"/>
          </p:cNvSpPr>
          <p:nvPr/>
        </p:nvSpPr>
        <p:spPr bwMode="auto">
          <a:xfrm>
            <a:off x="1187450" y="333375"/>
            <a:ext cx="50403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4400" b="1">
                <a:solidFill>
                  <a:schemeClr val="tx2"/>
                </a:solidFill>
              </a:rPr>
              <a:t>7.1.1</a:t>
            </a:r>
            <a:r>
              <a:rPr lang="zh-CN" altLang="en-US" sz="4400" b="1">
                <a:solidFill>
                  <a:schemeClr val="tx2"/>
                </a:solidFill>
              </a:rPr>
              <a:t>常用工件探伤</a:t>
            </a:r>
          </a:p>
        </p:txBody>
      </p:sp>
      <p:pic>
        <p:nvPicPr>
          <p:cNvPr id="52230" name="Picture 5" descr="gif155">
            <a:extLst>
              <a:ext uri="{FF2B5EF4-FFF2-40B4-BE49-F238E27FC236}">
                <a16:creationId xmlns:a16="http://schemas.microsoft.com/office/drawing/2014/main" id="{C434BDD7-4331-4ADC-BB51-26D7F813AFE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482725" y="4652963"/>
            <a:ext cx="136525" cy="13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灯片编号占位符 3">
            <a:extLst>
              <a:ext uri="{FF2B5EF4-FFF2-40B4-BE49-F238E27FC236}">
                <a16:creationId xmlns:a16="http://schemas.microsoft.com/office/drawing/2014/main" id="{0BD48867-24DF-49BF-A39F-9BBBD9CC4E8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85FCB33B-F613-476E-B4C3-47FD19A143EB}" type="slidenum">
              <a:rPr lang="zh-CN" altLang="en-US" smtClean="0"/>
              <a:pPr/>
              <a:t>49</a:t>
            </a:fld>
            <a:endParaRPr lang="en-US" altLang="zh-CN"/>
          </a:p>
        </p:txBody>
      </p:sp>
      <p:sp>
        <p:nvSpPr>
          <p:cNvPr id="53251" name="Rectangle 2">
            <a:extLst>
              <a:ext uri="{FF2B5EF4-FFF2-40B4-BE49-F238E27FC236}">
                <a16:creationId xmlns:a16="http://schemas.microsoft.com/office/drawing/2014/main" id="{00E4EAFF-D70B-4321-BB5A-16EDF7E5A08B}"/>
              </a:ext>
            </a:extLst>
          </p:cNvPr>
          <p:cNvSpPr>
            <a:spLocks noGrp="1" noChangeArrowheads="1"/>
          </p:cNvSpPr>
          <p:nvPr>
            <p:ph type="body" idx="1"/>
          </p:nvPr>
        </p:nvSpPr>
        <p:spPr bwMode="auto">
          <a:xfrm>
            <a:off x="468313" y="1341438"/>
            <a:ext cx="8229600"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990600" lvl="1" indent="-533400" eaLnBrk="1" hangingPunct="1">
              <a:buFont typeface="Wingdings" panose="05000000000000000000" pitchFamily="2" charset="2"/>
              <a:buNone/>
            </a:pPr>
            <a:endParaRPr lang="zh-CN" altLang="en-US" sz="2400" b="1"/>
          </a:p>
          <a:p>
            <a:pPr marL="990600" lvl="1" indent="-533400" eaLnBrk="1" hangingPunct="1"/>
            <a:r>
              <a:rPr lang="zh-CN" altLang="en-US" sz="2400" b="1"/>
              <a:t>焊缝探伤几何关系</a:t>
            </a:r>
            <a:r>
              <a:rPr lang="en-US" altLang="zh-CN" sz="2400" b="1"/>
              <a:t>; </a:t>
            </a:r>
            <a:r>
              <a:rPr lang="zh-CN" altLang="en-US" sz="2400" b="1"/>
              <a:t>焊缝探伤一般程序</a:t>
            </a:r>
            <a:r>
              <a:rPr lang="en-US" altLang="zh-CN" sz="2400" b="1"/>
              <a:t>,</a:t>
            </a:r>
            <a:r>
              <a:rPr lang="zh-CN" altLang="en-US" sz="2400" b="1"/>
              <a:t>探伤准备</a:t>
            </a:r>
            <a:r>
              <a:rPr lang="en-US" altLang="zh-CN" sz="2400" b="1"/>
              <a:t>, </a:t>
            </a:r>
            <a:r>
              <a:rPr lang="zh-CN" altLang="en-US" sz="2400" b="1"/>
              <a:t>扫描及灵敏度调节、距离</a:t>
            </a:r>
            <a:r>
              <a:rPr lang="en-US" altLang="zh-CN" sz="2400" b="1">
                <a:latin typeface="Arial" panose="020B0604020202020204" pitchFamily="34" charset="0"/>
              </a:rPr>
              <a:t>—</a:t>
            </a:r>
            <a:r>
              <a:rPr lang="zh-CN" altLang="en-US" sz="2400" b="1"/>
              <a:t>波幅曲线绘制、补偿</a:t>
            </a:r>
            <a:r>
              <a:rPr lang="en-US" altLang="zh-CN" sz="2400" b="1"/>
              <a:t>;</a:t>
            </a:r>
            <a:r>
              <a:rPr lang="zh-CN" altLang="en-US" sz="2400" b="1"/>
              <a:t>扫查方式、缺陷判别</a:t>
            </a:r>
            <a:r>
              <a:rPr lang="en-US" altLang="zh-CN" sz="2400" b="1"/>
              <a:t>;</a:t>
            </a:r>
            <a:r>
              <a:rPr lang="zh-CN" altLang="en-US" sz="2400" b="1"/>
              <a:t>缺陷位置、幅度和指示</a:t>
            </a:r>
            <a:r>
              <a:rPr lang="zh-CN" altLang="en-US" sz="2400" b="1">
                <a:latin typeface="Arial" panose="020B0604020202020204" pitchFamily="34" charset="0"/>
              </a:rPr>
              <a:t> </a:t>
            </a:r>
            <a:r>
              <a:rPr lang="zh-CN" altLang="en-US" sz="2400" b="1"/>
              <a:t>长度测定</a:t>
            </a:r>
            <a:r>
              <a:rPr lang="en-US" altLang="zh-CN" sz="2400" b="1"/>
              <a:t>;</a:t>
            </a:r>
            <a:r>
              <a:rPr lang="zh-CN" altLang="en-US" sz="2400" b="1"/>
              <a:t>缺陷评定</a:t>
            </a:r>
            <a:r>
              <a:rPr lang="en-US" altLang="zh-CN" sz="2400" b="1"/>
              <a:t>; </a:t>
            </a:r>
            <a:r>
              <a:rPr lang="zh-CN" altLang="en-US" sz="2400" b="1"/>
              <a:t>探伤记录及报告</a:t>
            </a:r>
            <a:r>
              <a:rPr lang="en-US" altLang="zh-CN" sz="2400" b="1"/>
              <a:t>(A)</a:t>
            </a:r>
          </a:p>
          <a:p>
            <a:pPr marL="990600" lvl="1" indent="-533400" eaLnBrk="1" hangingPunct="1"/>
            <a:r>
              <a:rPr lang="zh-CN" altLang="en-US" sz="2400" b="1"/>
              <a:t>曲面探伤特征</a:t>
            </a:r>
            <a:r>
              <a:rPr lang="en-US" altLang="zh-CN" sz="2400" b="1"/>
              <a:t>;</a:t>
            </a:r>
            <a:r>
              <a:rPr lang="zh-CN" altLang="en-US" sz="2400" b="1"/>
              <a:t>焊缝探伤相关标准</a:t>
            </a:r>
            <a:r>
              <a:rPr lang="en-US" altLang="zh-CN" sz="2400" b="1"/>
              <a:t>(B)</a:t>
            </a:r>
          </a:p>
          <a:p>
            <a:pPr marL="990600" lvl="1" indent="-533400" eaLnBrk="1" hangingPunct="1"/>
            <a:r>
              <a:rPr lang="zh-CN" altLang="en-US" sz="2400" b="1"/>
              <a:t>薄板对接焊缝</a:t>
            </a:r>
          </a:p>
          <a:p>
            <a:pPr marL="990600" lvl="1" indent="-533400" eaLnBrk="1" hangingPunct="1"/>
            <a:r>
              <a:rPr lang="zh-CN" altLang="en-US" sz="2400" b="1"/>
              <a:t>薄板焊缝一般采用的探伤方法</a:t>
            </a:r>
            <a:r>
              <a:rPr lang="en-US" altLang="zh-CN" sz="2400" b="1"/>
              <a:t>(C)</a:t>
            </a:r>
          </a:p>
          <a:p>
            <a:pPr marL="990600" lvl="1" indent="-533400" eaLnBrk="1" hangingPunct="1"/>
            <a:r>
              <a:rPr lang="zh-CN" altLang="en-US" sz="2400" b="1"/>
              <a:t>管座角焊缝</a:t>
            </a:r>
          </a:p>
        </p:txBody>
      </p:sp>
      <p:sp>
        <p:nvSpPr>
          <p:cNvPr id="53252" name="Rectangle 3">
            <a:extLst>
              <a:ext uri="{FF2B5EF4-FFF2-40B4-BE49-F238E27FC236}">
                <a16:creationId xmlns:a16="http://schemas.microsoft.com/office/drawing/2014/main" id="{D7D18F68-0706-4531-9C5D-B4701EE0732C}"/>
              </a:ext>
            </a:extLst>
          </p:cNvPr>
          <p:cNvSpPr>
            <a:spLocks noGrp="1" noChangeArrowheads="1"/>
          </p:cNvSpPr>
          <p:nvPr>
            <p:ph type="title"/>
          </p:nvPr>
        </p:nvSpPr>
        <p:spPr bwMode="auto">
          <a:xfrm>
            <a:off x="1187450" y="333375"/>
            <a:ext cx="6408738"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38200" indent="-838200" eaLnBrk="1" hangingPunct="1"/>
            <a:r>
              <a:rPr lang="en-US" altLang="zh-CN" b="1"/>
              <a:t>7.1.2</a:t>
            </a:r>
            <a:r>
              <a:rPr lang="zh-CN" altLang="en-US" b="1"/>
              <a:t>焊缝的超声探伤</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3">
            <a:extLst>
              <a:ext uri="{FF2B5EF4-FFF2-40B4-BE49-F238E27FC236}">
                <a16:creationId xmlns:a16="http://schemas.microsoft.com/office/drawing/2014/main" id="{EBCB6CAA-92DD-44D8-8F36-2E640D0BF4D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8D1E8DD4-DA6F-4A7A-87D6-AFA1D468A757}" type="slidenum">
              <a:rPr lang="zh-CN" altLang="en-US" smtClean="0"/>
              <a:pPr/>
              <a:t>5</a:t>
            </a:fld>
            <a:endParaRPr lang="en-US" altLang="zh-CN"/>
          </a:p>
        </p:txBody>
      </p:sp>
      <p:sp>
        <p:nvSpPr>
          <p:cNvPr id="8195" name="Rectangle 2">
            <a:extLst>
              <a:ext uri="{FF2B5EF4-FFF2-40B4-BE49-F238E27FC236}">
                <a16:creationId xmlns:a16="http://schemas.microsoft.com/office/drawing/2014/main" id="{3781BAD0-C441-487E-8521-D1B6B8724FE6}"/>
              </a:ext>
            </a:extLst>
          </p:cNvPr>
          <p:cNvSpPr>
            <a:spLocks noChangeArrowheads="1"/>
          </p:cNvSpPr>
          <p:nvPr/>
        </p:nvSpPr>
        <p:spPr bwMode="auto">
          <a:xfrm>
            <a:off x="2411413" y="4487863"/>
            <a:ext cx="3167062" cy="2109787"/>
          </a:xfrm>
          <a:prstGeom prst="rect">
            <a:avLst/>
          </a:prstGeom>
          <a:solidFill>
            <a:schemeClr val="bg1"/>
          </a:solidFill>
          <a:ln w="25400">
            <a:solidFill>
              <a:schemeClr val="tx1"/>
            </a:solidFill>
            <a:miter lim="800000"/>
            <a:headEnd/>
            <a:tailEnd/>
          </a:ln>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196" name="Rectangle 3">
            <a:extLst>
              <a:ext uri="{FF2B5EF4-FFF2-40B4-BE49-F238E27FC236}">
                <a16:creationId xmlns:a16="http://schemas.microsoft.com/office/drawing/2014/main" id="{5AA08BB9-6881-4302-9B9A-6CD7CFAE682F}"/>
              </a:ext>
            </a:extLst>
          </p:cNvPr>
          <p:cNvSpPr>
            <a:spLocks noGrp="1" noChangeArrowheads="1"/>
          </p:cNvSpPr>
          <p:nvPr>
            <p:ph type="title"/>
          </p:nvPr>
        </p:nvSpPr>
        <p:spPr bwMode="auto">
          <a:xfrm>
            <a:off x="7235825" y="0"/>
            <a:ext cx="536575" cy="33337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zh-CN" altLang="en-US" sz="2800" b="1">
              <a:solidFill>
                <a:schemeClr val="tx1"/>
              </a:solidFill>
              <a:latin typeface="宋体" panose="02010600030101010101" pitchFamily="2" charset="-122"/>
            </a:endParaRPr>
          </a:p>
        </p:txBody>
      </p:sp>
      <p:sp>
        <p:nvSpPr>
          <p:cNvPr id="8197" name="Rectangle 4">
            <a:extLst>
              <a:ext uri="{FF2B5EF4-FFF2-40B4-BE49-F238E27FC236}">
                <a16:creationId xmlns:a16="http://schemas.microsoft.com/office/drawing/2014/main" id="{86EFEE29-62AB-4CD1-9F30-4C78E367704B}"/>
              </a:ext>
            </a:extLst>
          </p:cNvPr>
          <p:cNvSpPr>
            <a:spLocks noGrp="1" noChangeArrowheads="1"/>
          </p:cNvSpPr>
          <p:nvPr>
            <p:ph type="body" idx="1"/>
          </p:nvPr>
        </p:nvSpPr>
        <p:spPr bwMode="auto">
          <a:xfrm>
            <a:off x="0" y="0"/>
            <a:ext cx="9144000" cy="30956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anose="05000000000000000000" pitchFamily="2" charset="2"/>
              <a:buNone/>
            </a:pPr>
            <a:r>
              <a:rPr lang="zh-CN" altLang="en-US" sz="2800" b="1">
                <a:latin typeface="宋体" panose="02010600030101010101" pitchFamily="2" charset="-122"/>
              </a:rPr>
              <a:t>  </a:t>
            </a:r>
            <a:r>
              <a:rPr lang="en-US" altLang="zh-CN" sz="2800" b="1">
                <a:latin typeface="宋体" panose="02010600030101010101" pitchFamily="2" charset="-122"/>
              </a:rPr>
              <a:t>1.</a:t>
            </a:r>
            <a:r>
              <a:rPr lang="zh-CN" altLang="en-US" sz="2800" b="1">
                <a:latin typeface="宋体" panose="02010600030101010101" pitchFamily="2" charset="-122"/>
              </a:rPr>
              <a:t>斜探头缺陷回波探伤</a:t>
            </a:r>
            <a:r>
              <a:rPr lang="en-US" altLang="zh-CN" sz="2800" b="1">
                <a:latin typeface="宋体" panose="02010600030101010101" pitchFamily="2" charset="-122"/>
              </a:rPr>
              <a:t>:</a:t>
            </a:r>
          </a:p>
          <a:p>
            <a:pPr eaLnBrk="1" hangingPunct="1">
              <a:buFont typeface="Wingdings" panose="05000000000000000000" pitchFamily="2" charset="2"/>
              <a:buNone/>
            </a:pPr>
            <a:r>
              <a:rPr lang="en-US" altLang="zh-CN" sz="2800" b="1">
                <a:latin typeface="宋体" panose="02010600030101010101" pitchFamily="2" charset="-122"/>
              </a:rPr>
              <a:t>    </a:t>
            </a:r>
            <a:r>
              <a:rPr lang="zh-CN" altLang="en-US" sz="2800" b="1">
                <a:latin typeface="宋体" panose="02010600030101010101" pitchFamily="2" charset="-122"/>
              </a:rPr>
              <a:t>根据仪器示波屏上显示的缺陷波形进行判断的方法，</a:t>
            </a:r>
          </a:p>
          <a:p>
            <a:pPr eaLnBrk="1" hangingPunct="1">
              <a:buFont typeface="Wingdings" panose="05000000000000000000" pitchFamily="2" charset="2"/>
              <a:buNone/>
            </a:pPr>
            <a:r>
              <a:rPr lang="zh-CN" altLang="en-US" sz="2800" b="1">
                <a:latin typeface="宋体" panose="02010600030101010101" pitchFamily="2" charset="-122"/>
              </a:rPr>
              <a:t>称为缺陷回波法。该方法是反射法的基本方法。图示是斜</a:t>
            </a:r>
          </a:p>
          <a:p>
            <a:pPr eaLnBrk="1" hangingPunct="1">
              <a:buFont typeface="Wingdings" panose="05000000000000000000" pitchFamily="2" charset="2"/>
              <a:buNone/>
            </a:pPr>
            <a:r>
              <a:rPr lang="zh-CN" altLang="en-US" sz="2800" b="1">
                <a:latin typeface="宋体" panose="02010600030101010101" pitchFamily="2" charset="-122"/>
              </a:rPr>
              <a:t>探头缺陷回波探伤法的基本原理，当试件完好时，超声</a:t>
            </a:r>
          </a:p>
          <a:p>
            <a:pPr eaLnBrk="1" hangingPunct="1">
              <a:buFont typeface="Wingdings" panose="05000000000000000000" pitchFamily="2" charset="2"/>
              <a:buNone/>
            </a:pPr>
            <a:r>
              <a:rPr lang="zh-CN" altLang="en-US" sz="2800" b="1">
                <a:latin typeface="宋体" panose="02010600030101010101" pitchFamily="2" charset="-122"/>
              </a:rPr>
              <a:t>波可顺利传播到达底面。若试件中存在缺陷，在探伤波形</a:t>
            </a:r>
          </a:p>
          <a:p>
            <a:pPr eaLnBrk="1" hangingPunct="1">
              <a:buFont typeface="Wingdings" panose="05000000000000000000" pitchFamily="2" charset="2"/>
              <a:buNone/>
            </a:pPr>
            <a:r>
              <a:rPr lang="zh-CN" altLang="en-US" sz="2800" b="1">
                <a:latin typeface="宋体" panose="02010600030101010101" pitchFamily="2" charset="-122"/>
              </a:rPr>
              <a:t>中，底面回波前有缺陷回波和底面回波两个信号。</a:t>
            </a:r>
          </a:p>
        </p:txBody>
      </p:sp>
      <p:sp>
        <p:nvSpPr>
          <p:cNvPr id="8198" name="Text Box 5">
            <a:extLst>
              <a:ext uri="{FF2B5EF4-FFF2-40B4-BE49-F238E27FC236}">
                <a16:creationId xmlns:a16="http://schemas.microsoft.com/office/drawing/2014/main" id="{A053B2DB-C2BA-4E84-9F93-BE5FB8F3B555}"/>
              </a:ext>
            </a:extLst>
          </p:cNvPr>
          <p:cNvSpPr txBox="1">
            <a:spLocks noChangeArrowheads="1"/>
          </p:cNvSpPr>
          <p:nvPr/>
        </p:nvSpPr>
        <p:spPr bwMode="auto">
          <a:xfrm>
            <a:off x="5867400" y="5229225"/>
            <a:ext cx="280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spcBef>
                <a:spcPct val="50000"/>
              </a:spcBef>
            </a:pPr>
            <a:r>
              <a:rPr lang="zh-CN" altLang="en-US" sz="2000" b="1">
                <a:latin typeface="Arial" panose="020B0604020202020204" pitchFamily="34" charset="0"/>
              </a:rPr>
              <a:t>斜探头底部</a:t>
            </a:r>
            <a:r>
              <a:rPr lang="en-US" altLang="zh-CN" sz="2000" b="1">
                <a:latin typeface="Arial" panose="020B0604020202020204" pitchFamily="34" charset="0"/>
              </a:rPr>
              <a:t>—</a:t>
            </a:r>
            <a:r>
              <a:rPr lang="zh-CN" altLang="en-US" sz="2000" b="1">
                <a:latin typeface="Arial" panose="020B0604020202020204" pitchFamily="34" charset="0"/>
              </a:rPr>
              <a:t>缺陷反射</a:t>
            </a:r>
          </a:p>
        </p:txBody>
      </p:sp>
      <p:sp>
        <p:nvSpPr>
          <p:cNvPr id="68614" name="Line 6">
            <a:extLst>
              <a:ext uri="{FF2B5EF4-FFF2-40B4-BE49-F238E27FC236}">
                <a16:creationId xmlns:a16="http://schemas.microsoft.com/office/drawing/2014/main" id="{7C27AE0E-87C9-4695-9059-A34F821FAA63}"/>
              </a:ext>
            </a:extLst>
          </p:cNvPr>
          <p:cNvSpPr>
            <a:spLocks noChangeShapeType="1"/>
          </p:cNvSpPr>
          <p:nvPr/>
        </p:nvSpPr>
        <p:spPr bwMode="auto">
          <a:xfrm>
            <a:off x="3141663" y="4487863"/>
            <a:ext cx="1219200" cy="2109787"/>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sp>
        <p:nvSpPr>
          <p:cNvPr id="68615" name="Line 7">
            <a:extLst>
              <a:ext uri="{FF2B5EF4-FFF2-40B4-BE49-F238E27FC236}">
                <a16:creationId xmlns:a16="http://schemas.microsoft.com/office/drawing/2014/main" id="{42BB1653-91AC-4165-8F65-0D7AE4784FC6}"/>
              </a:ext>
            </a:extLst>
          </p:cNvPr>
          <p:cNvSpPr>
            <a:spLocks noChangeShapeType="1"/>
          </p:cNvSpPr>
          <p:nvPr/>
        </p:nvSpPr>
        <p:spPr bwMode="auto">
          <a:xfrm flipV="1">
            <a:off x="4360863" y="5191125"/>
            <a:ext cx="914400" cy="1406525"/>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grpSp>
        <p:nvGrpSpPr>
          <p:cNvPr id="8201" name="Group 8">
            <a:extLst>
              <a:ext uri="{FF2B5EF4-FFF2-40B4-BE49-F238E27FC236}">
                <a16:creationId xmlns:a16="http://schemas.microsoft.com/office/drawing/2014/main" id="{FC98AFB6-39A9-4424-A66D-2B2568B4D702}"/>
              </a:ext>
            </a:extLst>
          </p:cNvPr>
          <p:cNvGrpSpPr>
            <a:grpSpLocks/>
          </p:cNvGrpSpPr>
          <p:nvPr/>
        </p:nvGrpSpPr>
        <p:grpSpPr bwMode="auto">
          <a:xfrm>
            <a:off x="2654300" y="4076700"/>
            <a:ext cx="731838" cy="411163"/>
            <a:chOff x="0" y="0"/>
            <a:chExt cx="545" cy="318"/>
          </a:xfrm>
        </p:grpSpPr>
        <p:sp>
          <p:nvSpPr>
            <p:cNvPr id="8205" name="Line 9">
              <a:extLst>
                <a:ext uri="{FF2B5EF4-FFF2-40B4-BE49-F238E27FC236}">
                  <a16:creationId xmlns:a16="http://schemas.microsoft.com/office/drawing/2014/main" id="{2B0A9109-1126-4B59-84D5-E89662CD5909}"/>
                </a:ext>
              </a:extLst>
            </p:cNvPr>
            <p:cNvSpPr>
              <a:spLocks noChangeShapeType="1"/>
            </p:cNvSpPr>
            <p:nvPr/>
          </p:nvSpPr>
          <p:spPr bwMode="auto">
            <a:xfrm>
              <a:off x="181" y="136"/>
              <a:ext cx="183" cy="18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ctr">
              <a:spAutoFit/>
            </a:bodyPr>
            <a:lstStyle/>
            <a:p>
              <a:endParaRPr lang="zh-CN" altLang="en-US"/>
            </a:p>
          </p:txBody>
        </p:sp>
        <p:grpSp>
          <p:nvGrpSpPr>
            <p:cNvPr id="8206" name="Group 10">
              <a:extLst>
                <a:ext uri="{FF2B5EF4-FFF2-40B4-BE49-F238E27FC236}">
                  <a16:creationId xmlns:a16="http://schemas.microsoft.com/office/drawing/2014/main" id="{4EF5A3E6-67DA-4A27-B365-DD7BABB582B4}"/>
                </a:ext>
              </a:extLst>
            </p:cNvPr>
            <p:cNvGrpSpPr>
              <a:grpSpLocks/>
            </p:cNvGrpSpPr>
            <p:nvPr/>
          </p:nvGrpSpPr>
          <p:grpSpPr bwMode="auto">
            <a:xfrm>
              <a:off x="0" y="0"/>
              <a:ext cx="545" cy="318"/>
              <a:chOff x="0" y="0"/>
              <a:chExt cx="499" cy="318"/>
            </a:xfrm>
          </p:grpSpPr>
          <p:sp>
            <p:nvSpPr>
              <p:cNvPr id="8208" name="Line 11">
                <a:extLst>
                  <a:ext uri="{FF2B5EF4-FFF2-40B4-BE49-F238E27FC236}">
                    <a16:creationId xmlns:a16="http://schemas.microsoft.com/office/drawing/2014/main" id="{7ADD0A24-713F-4C35-8A7A-815171F6FCF4}"/>
                  </a:ext>
                </a:extLst>
              </p:cNvPr>
              <p:cNvSpPr>
                <a:spLocks noChangeShapeType="1"/>
              </p:cNvSpPr>
              <p:nvPr/>
            </p:nvSpPr>
            <p:spPr bwMode="auto">
              <a:xfrm flipV="1">
                <a:off x="0" y="0"/>
                <a:ext cx="0" cy="31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sp>
            <p:nvSpPr>
              <p:cNvPr id="8209" name="Line 12">
                <a:extLst>
                  <a:ext uri="{FF2B5EF4-FFF2-40B4-BE49-F238E27FC236}">
                    <a16:creationId xmlns:a16="http://schemas.microsoft.com/office/drawing/2014/main" id="{FF7D1A59-B786-4B04-8CA9-AB02B5D2492A}"/>
                  </a:ext>
                </a:extLst>
              </p:cNvPr>
              <p:cNvSpPr>
                <a:spLocks noChangeShapeType="1"/>
              </p:cNvSpPr>
              <p:nvPr/>
            </p:nvSpPr>
            <p:spPr bwMode="auto">
              <a:xfrm>
                <a:off x="0" y="0"/>
                <a:ext cx="49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sp>
            <p:nvSpPr>
              <p:cNvPr id="8210" name="Line 13">
                <a:extLst>
                  <a:ext uri="{FF2B5EF4-FFF2-40B4-BE49-F238E27FC236}">
                    <a16:creationId xmlns:a16="http://schemas.microsoft.com/office/drawing/2014/main" id="{3B00BA8C-1D68-45A1-A05D-457DD0E3DA17}"/>
                  </a:ext>
                </a:extLst>
              </p:cNvPr>
              <p:cNvSpPr>
                <a:spLocks noChangeShapeType="1"/>
              </p:cNvSpPr>
              <p:nvPr/>
            </p:nvSpPr>
            <p:spPr bwMode="auto">
              <a:xfrm>
                <a:off x="499" y="0"/>
                <a:ext cx="0" cy="31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grpSp>
        <p:sp>
          <p:nvSpPr>
            <p:cNvPr id="8207" name="Line 14">
              <a:extLst>
                <a:ext uri="{FF2B5EF4-FFF2-40B4-BE49-F238E27FC236}">
                  <a16:creationId xmlns:a16="http://schemas.microsoft.com/office/drawing/2014/main" id="{D62FF34D-DCB0-45D0-BBD9-51E1C4F0A008}"/>
                </a:ext>
              </a:extLst>
            </p:cNvPr>
            <p:cNvSpPr>
              <a:spLocks noChangeShapeType="1"/>
            </p:cNvSpPr>
            <p:nvPr/>
          </p:nvSpPr>
          <p:spPr bwMode="auto">
            <a:xfrm flipV="1">
              <a:off x="136" y="91"/>
              <a:ext cx="91" cy="9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spAutoFit/>
            </a:bodyPr>
            <a:lstStyle/>
            <a:p>
              <a:endParaRPr lang="zh-CN" altLang="en-US"/>
            </a:p>
          </p:txBody>
        </p:sp>
      </p:grpSp>
      <p:sp>
        <p:nvSpPr>
          <p:cNvPr id="68623" name="Line 15">
            <a:extLst>
              <a:ext uri="{FF2B5EF4-FFF2-40B4-BE49-F238E27FC236}">
                <a16:creationId xmlns:a16="http://schemas.microsoft.com/office/drawing/2014/main" id="{CE76B3B3-4B60-41D5-84D4-3C4D8C589735}"/>
              </a:ext>
            </a:extLst>
          </p:cNvPr>
          <p:cNvSpPr>
            <a:spLocks noChangeShapeType="1"/>
          </p:cNvSpPr>
          <p:nvPr/>
        </p:nvSpPr>
        <p:spPr bwMode="auto">
          <a:xfrm flipH="1">
            <a:off x="4356100" y="5229225"/>
            <a:ext cx="914400" cy="140652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ctr">
            <a:spAutoFit/>
          </a:bodyPr>
          <a:lstStyle/>
          <a:p>
            <a:endParaRPr lang="zh-CN" altLang="en-US"/>
          </a:p>
        </p:txBody>
      </p:sp>
      <p:sp>
        <p:nvSpPr>
          <p:cNvPr id="68624" name="Line 16">
            <a:extLst>
              <a:ext uri="{FF2B5EF4-FFF2-40B4-BE49-F238E27FC236}">
                <a16:creationId xmlns:a16="http://schemas.microsoft.com/office/drawing/2014/main" id="{09C9DD0C-0898-4D27-8BAA-2DCAC2D0874C}"/>
              </a:ext>
            </a:extLst>
          </p:cNvPr>
          <p:cNvSpPr>
            <a:spLocks noChangeShapeType="1"/>
          </p:cNvSpPr>
          <p:nvPr/>
        </p:nvSpPr>
        <p:spPr bwMode="auto">
          <a:xfrm flipH="1" flipV="1">
            <a:off x="3132138" y="4508500"/>
            <a:ext cx="1219200" cy="2109788"/>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sp>
        <p:nvSpPr>
          <p:cNvPr id="8204" name="Oval 17">
            <a:extLst>
              <a:ext uri="{FF2B5EF4-FFF2-40B4-BE49-F238E27FC236}">
                <a16:creationId xmlns:a16="http://schemas.microsoft.com/office/drawing/2014/main" id="{706B8DFF-9C5D-4C2A-8D19-BBA91DFF0759}"/>
              </a:ext>
            </a:extLst>
          </p:cNvPr>
          <p:cNvSpPr>
            <a:spLocks noChangeArrowheads="1"/>
          </p:cNvSpPr>
          <p:nvPr/>
        </p:nvSpPr>
        <p:spPr bwMode="auto">
          <a:xfrm rot="2331203">
            <a:off x="5153025" y="5073650"/>
            <a:ext cx="242888" cy="117475"/>
          </a:xfrm>
          <a:prstGeom prst="ellipse">
            <a:avLst/>
          </a:prstGeom>
          <a:solidFill>
            <a:srgbClr val="FF0000"/>
          </a:solidFill>
          <a:ln w="9525">
            <a:solidFill>
              <a:schemeClr val="tx1"/>
            </a:solidFill>
            <a:round/>
            <a:headEnd/>
            <a:tailEnd/>
          </a:ln>
        </p:spPr>
        <p:txBody>
          <a:bodyPr lIns="92075" tIns="46038" rIns="92075" bIns="46038" anchor="ct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614"/>
                                        </p:tgtEl>
                                        <p:attrNameLst>
                                          <p:attrName>style.visibility</p:attrName>
                                        </p:attrNameLst>
                                      </p:cBhvr>
                                      <p:to>
                                        <p:strVal val="visible"/>
                                      </p:to>
                                    </p:set>
                                    <p:animEffect transition="in" filter="wipe(left)">
                                      <p:cBhvr>
                                        <p:cTn id="7" dur="3000"/>
                                        <p:tgtEl>
                                          <p:spTgt spid="68614"/>
                                        </p:tgtEl>
                                      </p:cBhvr>
                                    </p:animEffect>
                                  </p:childTnLst>
                                </p:cTn>
                              </p:par>
                            </p:childTnLst>
                          </p:cTn>
                        </p:par>
                        <p:par>
                          <p:cTn id="8" fill="hold" nodeType="afterGroup">
                            <p:stCondLst>
                              <p:cond delay="3000"/>
                            </p:stCondLst>
                            <p:childTnLst>
                              <p:par>
                                <p:cTn id="9" presetID="22" presetClass="entr" presetSubtype="4" fill="hold" nodeType="afterEffect">
                                  <p:stCondLst>
                                    <p:cond delay="0"/>
                                  </p:stCondLst>
                                  <p:childTnLst>
                                    <p:set>
                                      <p:cBhvr>
                                        <p:cTn id="10" dur="1" fill="hold">
                                          <p:stCondLst>
                                            <p:cond delay="0"/>
                                          </p:stCondLst>
                                        </p:cTn>
                                        <p:tgtEl>
                                          <p:spTgt spid="68615"/>
                                        </p:tgtEl>
                                        <p:attrNameLst>
                                          <p:attrName>style.visibility</p:attrName>
                                        </p:attrNameLst>
                                      </p:cBhvr>
                                      <p:to>
                                        <p:strVal val="visible"/>
                                      </p:to>
                                    </p:set>
                                    <p:animEffect transition="in" filter="wipe(down)">
                                      <p:cBhvr>
                                        <p:cTn id="11" dur="3000"/>
                                        <p:tgtEl>
                                          <p:spTgt spid="68615"/>
                                        </p:tgtEl>
                                      </p:cBhvr>
                                    </p:animEffect>
                                  </p:childTnLst>
                                </p:cTn>
                              </p:par>
                            </p:childTnLst>
                          </p:cTn>
                        </p:par>
                        <p:par>
                          <p:cTn id="12" fill="hold" nodeType="afterGroup">
                            <p:stCondLst>
                              <p:cond delay="6000"/>
                            </p:stCondLst>
                            <p:childTnLst>
                              <p:par>
                                <p:cTn id="13" presetID="22" presetClass="entr" presetSubtype="1" fill="hold" nodeType="afterEffect">
                                  <p:stCondLst>
                                    <p:cond delay="0"/>
                                  </p:stCondLst>
                                  <p:childTnLst>
                                    <p:set>
                                      <p:cBhvr>
                                        <p:cTn id="14" dur="1" fill="hold">
                                          <p:stCondLst>
                                            <p:cond delay="0"/>
                                          </p:stCondLst>
                                        </p:cTn>
                                        <p:tgtEl>
                                          <p:spTgt spid="68623"/>
                                        </p:tgtEl>
                                        <p:attrNameLst>
                                          <p:attrName>style.visibility</p:attrName>
                                        </p:attrNameLst>
                                      </p:cBhvr>
                                      <p:to>
                                        <p:strVal val="visible"/>
                                      </p:to>
                                    </p:set>
                                    <p:animEffect transition="in" filter="wipe(up)">
                                      <p:cBhvr>
                                        <p:cTn id="15" dur="3000"/>
                                        <p:tgtEl>
                                          <p:spTgt spid="68623"/>
                                        </p:tgtEl>
                                      </p:cBhvr>
                                    </p:animEffect>
                                  </p:childTnLst>
                                </p:cTn>
                              </p:par>
                            </p:childTnLst>
                          </p:cTn>
                        </p:par>
                        <p:par>
                          <p:cTn id="16" fill="hold" nodeType="afterGroup">
                            <p:stCondLst>
                              <p:cond delay="9000"/>
                            </p:stCondLst>
                            <p:childTnLst>
                              <p:par>
                                <p:cTn id="17" presetID="22" presetClass="entr" presetSubtype="4" fill="hold" nodeType="afterEffect">
                                  <p:stCondLst>
                                    <p:cond delay="0"/>
                                  </p:stCondLst>
                                  <p:childTnLst>
                                    <p:set>
                                      <p:cBhvr>
                                        <p:cTn id="18" dur="1" fill="hold">
                                          <p:stCondLst>
                                            <p:cond delay="0"/>
                                          </p:stCondLst>
                                        </p:cTn>
                                        <p:tgtEl>
                                          <p:spTgt spid="68624"/>
                                        </p:tgtEl>
                                        <p:attrNameLst>
                                          <p:attrName>style.visibility</p:attrName>
                                        </p:attrNameLst>
                                      </p:cBhvr>
                                      <p:to>
                                        <p:strVal val="visible"/>
                                      </p:to>
                                    </p:set>
                                    <p:animEffect transition="in" filter="wipe(down)">
                                      <p:cBhvr>
                                        <p:cTn id="19" dur="3000"/>
                                        <p:tgtEl>
                                          <p:spTgt spid="68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灯片编号占位符 3">
            <a:extLst>
              <a:ext uri="{FF2B5EF4-FFF2-40B4-BE49-F238E27FC236}">
                <a16:creationId xmlns:a16="http://schemas.microsoft.com/office/drawing/2014/main" id="{1DF22457-33CD-4814-9A6E-26A96ED978E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CEBB1ABD-F693-402C-AE7F-8B1DA4C62EE6}" type="slidenum">
              <a:rPr lang="zh-CN" altLang="en-US" smtClean="0"/>
              <a:pPr/>
              <a:t>50</a:t>
            </a:fld>
            <a:endParaRPr lang="en-US" altLang="zh-CN"/>
          </a:p>
        </p:txBody>
      </p:sp>
      <p:sp>
        <p:nvSpPr>
          <p:cNvPr id="54275" name="Rectangle 2">
            <a:extLst>
              <a:ext uri="{FF2B5EF4-FFF2-40B4-BE49-F238E27FC236}">
                <a16:creationId xmlns:a16="http://schemas.microsoft.com/office/drawing/2014/main" id="{DA1C4446-1685-4DB9-9DEA-2956D539A6DB}"/>
              </a:ext>
            </a:extLst>
          </p:cNvPr>
          <p:cNvSpPr>
            <a:spLocks noChangeArrowheads="1"/>
          </p:cNvSpPr>
          <p:nvPr/>
        </p:nvSpPr>
        <p:spPr bwMode="auto">
          <a:xfrm>
            <a:off x="0" y="2185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aphicFrame>
        <p:nvGraphicFramePr>
          <p:cNvPr id="54276" name="Object 3">
            <a:extLst>
              <a:ext uri="{FF2B5EF4-FFF2-40B4-BE49-F238E27FC236}">
                <a16:creationId xmlns:a16="http://schemas.microsoft.com/office/drawing/2014/main" id="{A95A99D7-DCAA-47AD-B219-4AF229385CAD}"/>
              </a:ext>
            </a:extLst>
          </p:cNvPr>
          <p:cNvGraphicFramePr>
            <a:graphicFrameLocks noGrp="1" noChangeAspect="1"/>
          </p:cNvGraphicFramePr>
          <p:nvPr>
            <p:ph idx="1"/>
          </p:nvPr>
        </p:nvGraphicFramePr>
        <p:xfrm>
          <a:off x="900113" y="1700213"/>
          <a:ext cx="7273925" cy="4649787"/>
        </p:xfrm>
        <a:graphic>
          <a:graphicData uri="http://schemas.openxmlformats.org/presentationml/2006/ole">
            <mc:AlternateContent xmlns:mc="http://schemas.openxmlformats.org/markup-compatibility/2006">
              <mc:Choice xmlns:v="urn:schemas-microsoft-com:vml" Requires="v">
                <p:oleObj r:id="rId2" imgW="2428875" imgH="1552575" progId="AutoCAD.Drawing.15">
                  <p:embed/>
                </p:oleObj>
              </mc:Choice>
              <mc:Fallback>
                <p:oleObj r:id="rId2" imgW="2428875" imgH="1552575" progId="AutoCAD.Drawing.15">
                  <p:embed/>
                  <p:pic>
                    <p:nvPicPr>
                      <p:cNvPr id="0" name="Object 3"/>
                      <p:cNvPicPr>
                        <a:picLocks noGrp="1" noChangeAspect="1" noChangeArrowheads="1"/>
                      </p:cNvPicPr>
                      <p:nvPr/>
                    </p:nvPicPr>
                    <p:blipFill>
                      <a:blip r:embed="rId3">
                        <a:extLst>
                          <a:ext uri="{28A0092B-C50C-407E-A947-70E740481C1C}">
                            <a14:useLocalDpi xmlns:a14="http://schemas.microsoft.com/office/drawing/2010/main" val="0"/>
                          </a:ext>
                        </a:extLst>
                      </a:blip>
                      <a:srcRect l="2771" t="11288" r="1151"/>
                      <a:stretch>
                        <a:fillRect/>
                      </a:stretch>
                    </p:blipFill>
                    <p:spPr bwMode="auto">
                      <a:xfrm>
                        <a:off x="900113" y="1700213"/>
                        <a:ext cx="7273925" cy="464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77" name="Text Box 4">
            <a:extLst>
              <a:ext uri="{FF2B5EF4-FFF2-40B4-BE49-F238E27FC236}">
                <a16:creationId xmlns:a16="http://schemas.microsoft.com/office/drawing/2014/main" id="{8055FE50-A4BF-4D88-BB44-ED016E245C28}"/>
              </a:ext>
            </a:extLst>
          </p:cNvPr>
          <p:cNvSpPr txBox="1">
            <a:spLocks noChangeArrowheads="1"/>
          </p:cNvSpPr>
          <p:nvPr/>
        </p:nvSpPr>
        <p:spPr bwMode="auto">
          <a:xfrm>
            <a:off x="755650" y="1268413"/>
            <a:ext cx="1655763" cy="528637"/>
          </a:xfrm>
          <a:prstGeom prst="rect">
            <a:avLst/>
          </a:prstGeom>
          <a:solidFill>
            <a:srgbClr val="99CCFF"/>
          </a:solidFill>
          <a:ln w="9525">
            <a:solidFill>
              <a:schemeClr val="tx2"/>
            </a:solidFill>
            <a:miter lim="800000"/>
            <a:headEnd/>
            <a:tailEnd/>
          </a:ln>
        </p:spPr>
        <p:txBody>
          <a:bodyPr wrap="none"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800" b="1">
                <a:solidFill>
                  <a:schemeClr val="hlink"/>
                </a:solidFill>
              </a:rPr>
              <a:t>CSK-ⅠA</a:t>
            </a:r>
          </a:p>
        </p:txBody>
      </p:sp>
      <p:sp>
        <p:nvSpPr>
          <p:cNvPr id="54278" name="Rectangle 5">
            <a:extLst>
              <a:ext uri="{FF2B5EF4-FFF2-40B4-BE49-F238E27FC236}">
                <a16:creationId xmlns:a16="http://schemas.microsoft.com/office/drawing/2014/main" id="{0D61316F-AC69-47EA-9DFA-460561D09262}"/>
              </a:ext>
            </a:extLst>
          </p:cNvPr>
          <p:cNvSpPr>
            <a:spLocks noGrp="1" noChangeArrowheads="1"/>
          </p:cNvSpPr>
          <p:nvPr>
            <p:ph type="title"/>
          </p:nvPr>
        </p:nvSpPr>
        <p:spPr bwMode="auto">
          <a:xfrm>
            <a:off x="1187450" y="333375"/>
            <a:ext cx="6408738"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38200" indent="-838200" eaLnBrk="1" hangingPunct="1"/>
            <a:r>
              <a:rPr lang="en-US" altLang="zh-CN" b="1"/>
              <a:t>7.1.3</a:t>
            </a:r>
            <a:r>
              <a:rPr lang="zh-CN" altLang="en-US" b="1"/>
              <a:t>焊的超声探伤</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灯片编号占位符 3">
            <a:extLst>
              <a:ext uri="{FF2B5EF4-FFF2-40B4-BE49-F238E27FC236}">
                <a16:creationId xmlns:a16="http://schemas.microsoft.com/office/drawing/2014/main" id="{F0EE3D01-8FDF-4DA1-93E3-DCAD1386E40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57A7600E-9AA6-4C40-853C-26437C976A30}" type="slidenum">
              <a:rPr lang="zh-CN" altLang="en-US" smtClean="0"/>
              <a:pPr/>
              <a:t>51</a:t>
            </a:fld>
            <a:endParaRPr lang="en-US" altLang="zh-CN"/>
          </a:p>
        </p:txBody>
      </p:sp>
      <p:sp>
        <p:nvSpPr>
          <p:cNvPr id="55299" name="Rectangle 2">
            <a:extLst>
              <a:ext uri="{FF2B5EF4-FFF2-40B4-BE49-F238E27FC236}">
                <a16:creationId xmlns:a16="http://schemas.microsoft.com/office/drawing/2014/main" id="{583F6E38-6B8F-40D9-A27B-729047CA9CC5}"/>
              </a:ext>
            </a:extLst>
          </p:cNvPr>
          <p:cNvSpPr>
            <a:spLocks noChangeArrowheads="1"/>
          </p:cNvSpPr>
          <p:nvPr/>
        </p:nvSpPr>
        <p:spPr bwMode="auto">
          <a:xfrm>
            <a:off x="0" y="1866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aphicFrame>
        <p:nvGraphicFramePr>
          <p:cNvPr id="55300" name="Object 3">
            <a:extLst>
              <a:ext uri="{FF2B5EF4-FFF2-40B4-BE49-F238E27FC236}">
                <a16:creationId xmlns:a16="http://schemas.microsoft.com/office/drawing/2014/main" id="{CA7F0FBB-3A1B-4910-9BF4-4700C914BE7B}"/>
              </a:ext>
            </a:extLst>
          </p:cNvPr>
          <p:cNvGraphicFramePr>
            <a:graphicFrameLocks noChangeAspect="1"/>
          </p:cNvGraphicFramePr>
          <p:nvPr/>
        </p:nvGraphicFramePr>
        <p:xfrm>
          <a:off x="1258888" y="1162050"/>
          <a:ext cx="6588125" cy="5219700"/>
        </p:xfrm>
        <a:graphic>
          <a:graphicData uri="http://schemas.openxmlformats.org/presentationml/2006/ole">
            <mc:AlternateContent xmlns:mc="http://schemas.openxmlformats.org/markup-compatibility/2006">
              <mc:Choice xmlns:v="urn:schemas-microsoft-com:vml" Requires="v">
                <p:oleObj r:id="rId2" imgW="2943225" imgH="2295525" progId="AutoCAD.Drawing.15">
                  <p:embed/>
                </p:oleObj>
              </mc:Choice>
              <mc:Fallback>
                <p:oleObj r:id="rId2" imgW="2943225" imgH="2295525" progId="AutoCAD.Drawing.15">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l="2524" t="2274"/>
                      <a:stretch>
                        <a:fillRect/>
                      </a:stretch>
                    </p:blipFill>
                    <p:spPr bwMode="auto">
                      <a:xfrm>
                        <a:off x="1258888" y="1162050"/>
                        <a:ext cx="65881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1" name="Text Box 4">
            <a:extLst>
              <a:ext uri="{FF2B5EF4-FFF2-40B4-BE49-F238E27FC236}">
                <a16:creationId xmlns:a16="http://schemas.microsoft.com/office/drawing/2014/main" id="{673D10DA-7539-40CE-836D-E6846BB7BE61}"/>
              </a:ext>
            </a:extLst>
          </p:cNvPr>
          <p:cNvSpPr txBox="1">
            <a:spLocks noChangeArrowheads="1"/>
          </p:cNvSpPr>
          <p:nvPr/>
        </p:nvSpPr>
        <p:spPr bwMode="auto">
          <a:xfrm>
            <a:off x="755650" y="1268413"/>
            <a:ext cx="1655763" cy="528637"/>
          </a:xfrm>
          <a:prstGeom prst="rect">
            <a:avLst/>
          </a:prstGeom>
          <a:solidFill>
            <a:srgbClr val="99CCFF"/>
          </a:solidFill>
          <a:ln w="9525">
            <a:solidFill>
              <a:schemeClr val="tx2"/>
            </a:solidFill>
            <a:miter lim="800000"/>
            <a:headEnd/>
            <a:tailEnd/>
          </a:ln>
        </p:spPr>
        <p:txBody>
          <a:bodyPr wrap="none"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800" b="1">
                <a:solidFill>
                  <a:schemeClr val="hlink"/>
                </a:solidFill>
              </a:rPr>
              <a:t>CSK-ⅢA</a:t>
            </a:r>
          </a:p>
        </p:txBody>
      </p:sp>
      <p:sp>
        <p:nvSpPr>
          <p:cNvPr id="55302" name="Rectangle 5">
            <a:extLst>
              <a:ext uri="{FF2B5EF4-FFF2-40B4-BE49-F238E27FC236}">
                <a16:creationId xmlns:a16="http://schemas.microsoft.com/office/drawing/2014/main" id="{C3006934-BD00-48A2-AC4A-DFB2D2F70F29}"/>
              </a:ext>
            </a:extLst>
          </p:cNvPr>
          <p:cNvSpPr>
            <a:spLocks noGrp="1" noChangeArrowheads="1"/>
          </p:cNvSpPr>
          <p:nvPr>
            <p:ph type="title"/>
          </p:nvPr>
        </p:nvSpPr>
        <p:spPr bwMode="auto">
          <a:xfrm>
            <a:off x="1187450" y="333375"/>
            <a:ext cx="6408738"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38200" indent="-838200" eaLnBrk="1" hangingPunct="1"/>
            <a:r>
              <a:rPr lang="en-US" altLang="zh-CN" b="1"/>
              <a:t>7.1.4</a:t>
            </a:r>
            <a:r>
              <a:rPr lang="zh-CN" altLang="en-US" b="1"/>
              <a:t>焊缝的超声探伤</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灯片编号占位符 3">
            <a:extLst>
              <a:ext uri="{FF2B5EF4-FFF2-40B4-BE49-F238E27FC236}">
                <a16:creationId xmlns:a16="http://schemas.microsoft.com/office/drawing/2014/main" id="{B14C1121-B1AB-4B85-A3B5-FBB1562D137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17BF69B1-BACB-48E3-B8C9-B6A51AAFA79F}" type="slidenum">
              <a:rPr lang="zh-CN" altLang="en-US" smtClean="0"/>
              <a:pPr/>
              <a:t>52</a:t>
            </a:fld>
            <a:endParaRPr lang="en-US" altLang="zh-CN"/>
          </a:p>
        </p:txBody>
      </p:sp>
      <p:pic>
        <p:nvPicPr>
          <p:cNvPr id="56323" name="Picture 2" descr="D:/TZM/8/化学清洗(二)/排稿/LX05/LX05图/sLX05-T30.jpg">
            <a:extLst>
              <a:ext uri="{FF2B5EF4-FFF2-40B4-BE49-F238E27FC236}">
                <a16:creationId xmlns:a16="http://schemas.microsoft.com/office/drawing/2014/main" id="{1E2DFCDD-0252-4E3F-A885-745E3DD469C4}"/>
              </a:ext>
            </a:extLst>
          </p:cNvPr>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1619250" y="1268413"/>
            <a:ext cx="5400675" cy="475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3">
            <a:extLst>
              <a:ext uri="{FF2B5EF4-FFF2-40B4-BE49-F238E27FC236}">
                <a16:creationId xmlns:a16="http://schemas.microsoft.com/office/drawing/2014/main" id="{E4A8A8F3-E849-41B2-A566-200E6AB97A96}"/>
              </a:ext>
            </a:extLst>
          </p:cNvPr>
          <p:cNvSpPr txBox="1">
            <a:spLocks noChangeArrowheads="1"/>
          </p:cNvSpPr>
          <p:nvPr/>
        </p:nvSpPr>
        <p:spPr bwMode="auto">
          <a:xfrm>
            <a:off x="3419475" y="5429250"/>
            <a:ext cx="738188" cy="376238"/>
          </a:xfrm>
          <a:prstGeom prst="rect">
            <a:avLst/>
          </a:prstGeom>
          <a:solidFill>
            <a:srgbClr val="FFFFFF"/>
          </a:solidFill>
          <a:ln w="9525">
            <a:solidFill>
              <a:schemeClr val="bg1"/>
            </a:solidFill>
            <a:miter lim="800000"/>
            <a:headEnd/>
            <a:tailEnd/>
          </a:ln>
        </p:spPr>
        <p:txBody>
          <a:bodyPr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56325" name="Rectangle 4">
            <a:extLst>
              <a:ext uri="{FF2B5EF4-FFF2-40B4-BE49-F238E27FC236}">
                <a16:creationId xmlns:a16="http://schemas.microsoft.com/office/drawing/2014/main" id="{EB4CE00F-56E5-442D-9CF8-45265B1DCC83}"/>
              </a:ext>
            </a:extLst>
          </p:cNvPr>
          <p:cNvSpPr>
            <a:spLocks noGrp="1" noChangeArrowheads="1"/>
          </p:cNvSpPr>
          <p:nvPr>
            <p:ph type="title"/>
          </p:nvPr>
        </p:nvSpPr>
        <p:spPr bwMode="auto">
          <a:xfrm>
            <a:off x="1187450" y="333375"/>
            <a:ext cx="6408738"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38200" indent="-838200" eaLnBrk="1" hangingPunct="1"/>
            <a:r>
              <a:rPr lang="en-US" altLang="zh-CN" b="1"/>
              <a:t>7.1.5</a:t>
            </a:r>
            <a:r>
              <a:rPr lang="zh-CN" altLang="en-US" b="1"/>
              <a:t>焊缝的超声探伤</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灯片编号占位符 4">
            <a:extLst>
              <a:ext uri="{FF2B5EF4-FFF2-40B4-BE49-F238E27FC236}">
                <a16:creationId xmlns:a16="http://schemas.microsoft.com/office/drawing/2014/main" id="{E60D64EE-D893-4BF1-9E9B-3E7600AED72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41E3CDBC-A130-42A1-A77D-73D908821615}" type="slidenum">
              <a:rPr lang="zh-CN" altLang="en-US" smtClean="0"/>
              <a:pPr/>
              <a:t>53</a:t>
            </a:fld>
            <a:endParaRPr lang="en-US" altLang="zh-CN"/>
          </a:p>
        </p:txBody>
      </p:sp>
      <p:sp>
        <p:nvSpPr>
          <p:cNvPr id="57347" name="Text Box 2">
            <a:extLst>
              <a:ext uri="{FF2B5EF4-FFF2-40B4-BE49-F238E27FC236}">
                <a16:creationId xmlns:a16="http://schemas.microsoft.com/office/drawing/2014/main" id="{B07A0A75-9CB6-4215-AB1A-08B34C70DA2A}"/>
              </a:ext>
            </a:extLst>
          </p:cNvPr>
          <p:cNvSpPr txBox="1">
            <a:spLocks noChangeArrowheads="1"/>
          </p:cNvSpPr>
          <p:nvPr/>
        </p:nvSpPr>
        <p:spPr bwMode="auto">
          <a:xfrm>
            <a:off x="3276600" y="6092825"/>
            <a:ext cx="738188" cy="376238"/>
          </a:xfrm>
          <a:prstGeom prst="rect">
            <a:avLst/>
          </a:prstGeom>
          <a:solidFill>
            <a:srgbClr val="FFFFFF"/>
          </a:solidFill>
          <a:ln w="9525">
            <a:solidFill>
              <a:schemeClr val="bg1"/>
            </a:solidFill>
            <a:miter lim="800000"/>
            <a:headEnd/>
            <a:tailEnd/>
          </a:ln>
        </p:spPr>
        <p:txBody>
          <a:bodyPr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57348" name="Rectangle 3">
            <a:extLst>
              <a:ext uri="{FF2B5EF4-FFF2-40B4-BE49-F238E27FC236}">
                <a16:creationId xmlns:a16="http://schemas.microsoft.com/office/drawing/2014/main" id="{4743FB75-5A92-4C14-A183-27C45BAD6DF6}"/>
              </a:ext>
            </a:extLst>
          </p:cNvPr>
          <p:cNvSpPr>
            <a:spLocks noGrp="1" noChangeArrowheads="1"/>
          </p:cNvSpPr>
          <p:nvPr>
            <p:ph sz="half" idx="1"/>
          </p:nvPr>
        </p:nvSpPr>
        <p:spPr bwMode="auto">
          <a:xfrm>
            <a:off x="457200" y="1600200"/>
            <a:ext cx="4043363"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anose="05000000000000000000" pitchFamily="2" charset="2"/>
              <a:buNone/>
            </a:pPr>
            <a:r>
              <a:rPr lang="zh-CN" altLang="en-US" sz="2000"/>
              <a:t>探头</a:t>
            </a:r>
            <a:r>
              <a:rPr lang="en-US" altLang="zh-CN" sz="2000"/>
              <a:t>K</a:t>
            </a:r>
            <a:r>
              <a:rPr lang="zh-CN" altLang="en-US" sz="2000"/>
              <a:t>值</a:t>
            </a:r>
            <a:r>
              <a:rPr lang="en-US" altLang="zh-CN" sz="2000"/>
              <a:t>(</a:t>
            </a:r>
            <a:r>
              <a:rPr lang="zh-CN" altLang="en-US" sz="2000"/>
              <a:t>角度</a:t>
            </a:r>
            <a:r>
              <a:rPr lang="en-US" altLang="zh-CN" sz="2000"/>
              <a:t>)</a:t>
            </a:r>
          </a:p>
          <a:p>
            <a:pPr eaLnBrk="1" hangingPunct="1">
              <a:buFont typeface="Wingdings" panose="05000000000000000000" pitchFamily="2" charset="2"/>
              <a:buNone/>
            </a:pPr>
            <a:endParaRPr lang="en-US" altLang="zh-CN" sz="2000"/>
          </a:p>
          <a:p>
            <a:pPr eaLnBrk="1" hangingPunct="1">
              <a:buFont typeface="Wingdings" panose="05000000000000000000" pitchFamily="2" charset="2"/>
              <a:buNone/>
            </a:pPr>
            <a:r>
              <a:rPr lang="zh-CN" altLang="en-US" sz="2000"/>
              <a:t>斜探头的</a:t>
            </a:r>
            <a:r>
              <a:rPr lang="en-US" altLang="zh-CN" sz="2000"/>
              <a:t>K</a:t>
            </a:r>
            <a:r>
              <a:rPr lang="zh-CN" altLang="en-US" sz="2000"/>
              <a:t>值</a:t>
            </a:r>
            <a:r>
              <a:rPr lang="en-US" altLang="zh-CN" sz="2000"/>
              <a:t>(</a:t>
            </a:r>
            <a:r>
              <a:rPr lang="zh-CN" altLang="en-US" sz="2000"/>
              <a:t>角度</a:t>
            </a:r>
            <a:r>
              <a:rPr lang="en-US" altLang="zh-CN" sz="2000"/>
              <a:t>)</a:t>
            </a:r>
            <a:r>
              <a:rPr lang="zh-CN" altLang="en-US" sz="2000"/>
              <a:t>选取可参照相关规定。条件允许时，应尽量采用较大</a:t>
            </a:r>
            <a:r>
              <a:rPr lang="en-US" altLang="zh-CN" sz="2000"/>
              <a:t>K</a:t>
            </a:r>
            <a:r>
              <a:rPr lang="zh-CN" altLang="en-US" sz="2000"/>
              <a:t>值探头。</a:t>
            </a:r>
          </a:p>
        </p:txBody>
      </p:sp>
      <p:graphicFrame>
        <p:nvGraphicFramePr>
          <p:cNvPr id="52228" name="Group 4">
            <a:extLst>
              <a:ext uri="{FF2B5EF4-FFF2-40B4-BE49-F238E27FC236}">
                <a16:creationId xmlns:a16="http://schemas.microsoft.com/office/drawing/2014/main" id="{69DF17D3-51C3-40B8-B4D6-8948EC38EA15}"/>
              </a:ext>
            </a:extLst>
          </p:cNvPr>
          <p:cNvGraphicFramePr>
            <a:graphicFrameLocks noGrp="1"/>
          </p:cNvGraphicFramePr>
          <p:nvPr>
            <p:ph sz="half" idx="2"/>
          </p:nvPr>
        </p:nvGraphicFramePr>
        <p:xfrm>
          <a:off x="4643438" y="2276475"/>
          <a:ext cx="4038600" cy="2957536"/>
        </p:xfrm>
        <a:graphic>
          <a:graphicData uri="http://schemas.openxmlformats.org/drawingml/2006/table">
            <a:tbl>
              <a:tblPr/>
              <a:tblGrid>
                <a:gridCol w="1949450">
                  <a:extLst>
                    <a:ext uri="{9D8B030D-6E8A-4147-A177-3AD203B41FA5}">
                      <a16:colId xmlns:a16="http://schemas.microsoft.com/office/drawing/2014/main" val="20000"/>
                    </a:ext>
                  </a:extLst>
                </a:gridCol>
                <a:gridCol w="2089150">
                  <a:extLst>
                    <a:ext uri="{9D8B030D-6E8A-4147-A177-3AD203B41FA5}">
                      <a16:colId xmlns:a16="http://schemas.microsoft.com/office/drawing/2014/main" val="20001"/>
                    </a:ext>
                  </a:extLst>
                </a:gridCol>
              </a:tblGrid>
              <a:tr h="3887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板厚</a:t>
                      </a:r>
                      <a:r>
                        <a:rPr kumimoji="0" lang="en-US" altLang="zh-CN"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T  </a:t>
                      </a:r>
                      <a:r>
                        <a:rPr kumimoji="0" lang="zh-CN" altLang="en-US"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mm</a:t>
                      </a:r>
                      <a:r>
                        <a:rPr kumimoji="0" lang="zh-CN" altLang="en-US"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endParaRPr kumimoji="0" lang="zh-CN" altLang="en-US" sz="1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778" marB="467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K</a:t>
                      </a:r>
                      <a:r>
                        <a:rPr kumimoji="0" lang="zh-CN" altLang="en-US"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值</a:t>
                      </a:r>
                      <a:endParaRPr kumimoji="0" lang="zh-CN" altLang="en-US" sz="1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778" marB="467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6421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8~25</a:t>
                      </a:r>
                      <a:endParaRPr kumimoji="0" lang="en-US" altLang="zh-CN" sz="1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778" marB="467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3.0~2.0</a:t>
                      </a:r>
                      <a:r>
                        <a:rPr kumimoji="0" lang="zh-CN" altLang="en-US"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72°~60°</a:t>
                      </a:r>
                      <a:r>
                        <a:rPr kumimoji="0" lang="zh-CN" altLang="en-US"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endParaRPr kumimoji="0" lang="zh-CN" altLang="en-US" sz="1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778" marB="467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6421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latin typeface="宋体" pitchFamily="2" charset="-122"/>
                          <a:ea typeface="宋体" pitchFamily="2" charset="-122"/>
                          <a:cs typeface="Times New Roman" pitchFamily="18" charset="0"/>
                        </a:rPr>
                        <a:t>＞</a:t>
                      </a:r>
                      <a:r>
                        <a:rPr kumimoji="0" lang="en-US" altLang="zh-CN"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25~46</a:t>
                      </a:r>
                      <a:endParaRPr kumimoji="0" lang="en-US" altLang="zh-CN" sz="1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778" marB="467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2.5~1.5</a:t>
                      </a:r>
                      <a:r>
                        <a:rPr kumimoji="0" lang="zh-CN" altLang="en-US"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68°~56°</a:t>
                      </a:r>
                      <a:r>
                        <a:rPr kumimoji="0" lang="zh-CN" altLang="en-US"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endParaRPr kumimoji="0" lang="zh-CN" altLang="en-US" sz="1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778" marB="467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6421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latin typeface="宋体" pitchFamily="2" charset="-122"/>
                          <a:ea typeface="宋体" pitchFamily="2" charset="-122"/>
                          <a:cs typeface="Times New Roman" pitchFamily="18" charset="0"/>
                        </a:rPr>
                        <a:t>＞</a:t>
                      </a:r>
                      <a:r>
                        <a:rPr kumimoji="0" lang="en-US" altLang="zh-CN"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46~120</a:t>
                      </a:r>
                      <a:endParaRPr kumimoji="0" lang="en-US" altLang="zh-CN" sz="1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778" marB="467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2.0~1.0</a:t>
                      </a:r>
                      <a:r>
                        <a:rPr kumimoji="0" lang="zh-CN" altLang="en-US"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60°~45°</a:t>
                      </a:r>
                      <a:r>
                        <a:rPr kumimoji="0" lang="zh-CN" altLang="en-US"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endParaRPr kumimoji="0" lang="zh-CN" altLang="en-US" sz="1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778" marB="467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6421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latin typeface="宋体" pitchFamily="2" charset="-122"/>
                          <a:ea typeface="宋体" pitchFamily="2" charset="-122"/>
                          <a:cs typeface="Times New Roman" pitchFamily="18" charset="0"/>
                        </a:rPr>
                        <a:t>＞</a:t>
                      </a:r>
                      <a:r>
                        <a:rPr kumimoji="0" lang="en-US" altLang="zh-CN"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120~300</a:t>
                      </a:r>
                      <a:endParaRPr kumimoji="0" lang="en-US" altLang="zh-CN" sz="1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778" marB="467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2.0~1.0</a:t>
                      </a:r>
                      <a:r>
                        <a:rPr kumimoji="0" lang="zh-CN" altLang="en-US"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60°~45°</a:t>
                      </a:r>
                      <a:r>
                        <a:rPr kumimoji="0" lang="zh-CN" altLang="en-US"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endParaRPr kumimoji="0" lang="zh-CN" altLang="en-US" sz="1800" b="0" i="0" u="none" strike="noStrike" cap="none" normalizeH="0" baseline="0">
                        <a:ln>
                          <a:noFill/>
                        </a:ln>
                        <a:solidFill>
                          <a:schemeClr val="tx1"/>
                        </a:solidFill>
                        <a:effectLst/>
                        <a:latin typeface="Times New Roman" pitchFamily="18" charset="0"/>
                        <a:ea typeface="宋体" pitchFamily="2" charset="-122"/>
                      </a:endParaRPr>
                    </a:p>
                  </a:txBody>
                  <a:tcPr marL="90000" marR="90000" marT="46778" marB="467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bl>
          </a:graphicData>
        </a:graphic>
      </p:graphicFrame>
      <p:sp>
        <p:nvSpPr>
          <p:cNvPr id="57369" name="Rectangle 24">
            <a:extLst>
              <a:ext uri="{FF2B5EF4-FFF2-40B4-BE49-F238E27FC236}">
                <a16:creationId xmlns:a16="http://schemas.microsoft.com/office/drawing/2014/main" id="{FBC4ABE5-23E2-4542-B403-85310743613A}"/>
              </a:ext>
            </a:extLst>
          </p:cNvPr>
          <p:cNvSpPr>
            <a:spLocks noGrp="1" noChangeArrowheads="1"/>
          </p:cNvSpPr>
          <p:nvPr>
            <p:ph type="title"/>
          </p:nvPr>
        </p:nvSpPr>
        <p:spPr bwMode="auto">
          <a:xfrm>
            <a:off x="1187450" y="333375"/>
            <a:ext cx="6408738"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38200" indent="-838200" eaLnBrk="1" hangingPunct="1"/>
            <a:r>
              <a:rPr lang="en-US" altLang="zh-CN" b="1"/>
              <a:t>7.1.6</a:t>
            </a:r>
            <a:r>
              <a:rPr lang="zh-CN" altLang="en-US" b="1"/>
              <a:t>焊缝的超声探伤</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3">
            <a:extLst>
              <a:ext uri="{FF2B5EF4-FFF2-40B4-BE49-F238E27FC236}">
                <a16:creationId xmlns:a16="http://schemas.microsoft.com/office/drawing/2014/main" id="{250D2EB2-D34C-42E8-9921-1F4F6CDB4DB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295CE2AF-5FB2-4A7C-8E81-D7361BBA4299}" type="slidenum">
              <a:rPr lang="zh-CN" altLang="en-US" smtClean="0"/>
              <a:pPr/>
              <a:t>54</a:t>
            </a:fld>
            <a:endParaRPr lang="en-US" altLang="zh-CN"/>
          </a:p>
        </p:txBody>
      </p:sp>
      <p:pic>
        <p:nvPicPr>
          <p:cNvPr id="58371" name="Picture 2" descr="D:/TZM/8/化学清洗(二)/排稿/LX05/LX05图/LX05-T32.jpg">
            <a:extLst>
              <a:ext uri="{FF2B5EF4-FFF2-40B4-BE49-F238E27FC236}">
                <a16:creationId xmlns:a16="http://schemas.microsoft.com/office/drawing/2014/main" id="{8FD619A7-9991-4087-B183-7C746940BB6C}"/>
              </a:ext>
            </a:extLst>
          </p:cNvPr>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2124075" y="2565400"/>
            <a:ext cx="4321175"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3">
            <a:extLst>
              <a:ext uri="{FF2B5EF4-FFF2-40B4-BE49-F238E27FC236}">
                <a16:creationId xmlns:a16="http://schemas.microsoft.com/office/drawing/2014/main" id="{16DC3D87-E862-4410-9689-9357A349B6A3}"/>
              </a:ext>
            </a:extLst>
          </p:cNvPr>
          <p:cNvSpPr txBox="1">
            <a:spLocks noChangeArrowheads="1"/>
          </p:cNvSpPr>
          <p:nvPr/>
        </p:nvSpPr>
        <p:spPr bwMode="auto">
          <a:xfrm>
            <a:off x="2484438" y="5445125"/>
            <a:ext cx="738187" cy="376238"/>
          </a:xfrm>
          <a:prstGeom prst="rect">
            <a:avLst/>
          </a:prstGeom>
          <a:solidFill>
            <a:srgbClr val="FFFFFF"/>
          </a:solidFill>
          <a:ln w="9525">
            <a:solidFill>
              <a:schemeClr val="bg1"/>
            </a:solidFill>
            <a:miter lim="800000"/>
            <a:headEnd/>
            <a:tailEnd/>
          </a:ln>
        </p:spPr>
        <p:txBody>
          <a:bodyPr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58373" name="AutoShape 4">
            <a:extLst>
              <a:ext uri="{FF2B5EF4-FFF2-40B4-BE49-F238E27FC236}">
                <a16:creationId xmlns:a16="http://schemas.microsoft.com/office/drawing/2014/main" id="{36B02CEA-1E19-4F12-A3F7-B19FA0CD326E}"/>
              </a:ext>
            </a:extLst>
          </p:cNvPr>
          <p:cNvSpPr>
            <a:spLocks noChangeArrowheads="1"/>
          </p:cNvSpPr>
          <p:nvPr/>
        </p:nvSpPr>
        <p:spPr bwMode="auto">
          <a:xfrm>
            <a:off x="4716463" y="1196975"/>
            <a:ext cx="3529012" cy="1960563"/>
          </a:xfrm>
          <a:prstGeom prst="wedgeRoundRectCallout">
            <a:avLst>
              <a:gd name="adj1" fmla="val -46356"/>
              <a:gd name="adj2" fmla="val 105708"/>
              <a:gd name="adj3" fmla="val 16667"/>
            </a:avLst>
          </a:prstGeom>
          <a:solidFill>
            <a:srgbClr val="CCFFFF"/>
          </a:solidFill>
          <a:ln w="9525">
            <a:solidFill>
              <a:srgbClr val="FF7C80"/>
            </a:solidFill>
            <a:miter lim="800000"/>
            <a:headEnd/>
            <a:tailEnd/>
          </a:ln>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a:t>　</a:t>
            </a:r>
            <a:r>
              <a:rPr lang="zh-CN" altLang="en-US" sz="1600"/>
              <a:t>距离一波幅曲线按所用探头和仪器在试块上实测的数据绘制而成，该曲线族由评定线、定量线和判废线组成。评定线与定量线之间</a:t>
            </a:r>
            <a:r>
              <a:rPr lang="en-US" altLang="zh-CN" sz="1600"/>
              <a:t>(</a:t>
            </a:r>
            <a:r>
              <a:rPr lang="zh-CN" altLang="en-US" sz="1600"/>
              <a:t>包括评定线</a:t>
            </a:r>
            <a:r>
              <a:rPr lang="en-US" altLang="zh-CN" sz="1600"/>
              <a:t>)</a:t>
            </a:r>
            <a:r>
              <a:rPr lang="zh-CN" altLang="en-US" sz="1600"/>
              <a:t>为</a:t>
            </a:r>
            <a:r>
              <a:rPr lang="en-US" altLang="zh-CN" sz="1600"/>
              <a:t>Ⅰ</a:t>
            </a:r>
            <a:r>
              <a:rPr lang="zh-CN" altLang="en-US" sz="1600"/>
              <a:t>区，定量线与判废线之间</a:t>
            </a:r>
            <a:r>
              <a:rPr lang="en-US" altLang="zh-CN" sz="1600"/>
              <a:t>(</a:t>
            </a:r>
            <a:r>
              <a:rPr lang="zh-CN" altLang="en-US" sz="1600"/>
              <a:t>包括定量线</a:t>
            </a:r>
            <a:r>
              <a:rPr lang="en-US" altLang="zh-CN" sz="1600"/>
              <a:t>)</a:t>
            </a:r>
            <a:r>
              <a:rPr lang="zh-CN" altLang="en-US" sz="1600"/>
              <a:t>为</a:t>
            </a:r>
            <a:r>
              <a:rPr lang="en-US" altLang="zh-CN" sz="1600"/>
              <a:t>Ⅱ</a:t>
            </a:r>
            <a:r>
              <a:rPr lang="zh-CN" altLang="en-US" sz="1600"/>
              <a:t>区，判废线及其以上区为</a:t>
            </a:r>
            <a:r>
              <a:rPr lang="en-US" altLang="zh-CN" sz="1600"/>
              <a:t>Ⅲ</a:t>
            </a:r>
            <a:r>
              <a:rPr lang="zh-CN" altLang="en-US" sz="1600"/>
              <a:t>区。</a:t>
            </a:r>
            <a:r>
              <a:rPr lang="zh-CN" altLang="en-US"/>
              <a:t> </a:t>
            </a:r>
          </a:p>
        </p:txBody>
      </p:sp>
      <p:sp>
        <p:nvSpPr>
          <p:cNvPr id="58374" name="Rectangle 5">
            <a:extLst>
              <a:ext uri="{FF2B5EF4-FFF2-40B4-BE49-F238E27FC236}">
                <a16:creationId xmlns:a16="http://schemas.microsoft.com/office/drawing/2014/main" id="{C37FA844-34BD-4509-982A-451BF65833AE}"/>
              </a:ext>
            </a:extLst>
          </p:cNvPr>
          <p:cNvSpPr>
            <a:spLocks noGrp="1" noChangeArrowheads="1"/>
          </p:cNvSpPr>
          <p:nvPr>
            <p:ph type="title"/>
          </p:nvPr>
        </p:nvSpPr>
        <p:spPr bwMode="auto">
          <a:xfrm>
            <a:off x="1187450" y="333375"/>
            <a:ext cx="6408738"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38200" indent="-838200" eaLnBrk="1" hangingPunct="1"/>
            <a:r>
              <a:rPr lang="en-US" altLang="zh-CN" b="1"/>
              <a:t>7.1.7</a:t>
            </a:r>
            <a:r>
              <a:rPr lang="zh-CN" altLang="en-US" b="1"/>
              <a:t>焊缝的超声探伤</a:t>
            </a:r>
          </a:p>
        </p:txBody>
      </p:sp>
      <p:sp>
        <p:nvSpPr>
          <p:cNvPr id="58375" name="Text Box 6">
            <a:extLst>
              <a:ext uri="{FF2B5EF4-FFF2-40B4-BE49-F238E27FC236}">
                <a16:creationId xmlns:a16="http://schemas.microsoft.com/office/drawing/2014/main" id="{4F4B9466-C4AF-4AA7-ADE4-7E08BD9779B8}"/>
              </a:ext>
            </a:extLst>
          </p:cNvPr>
          <p:cNvSpPr txBox="1">
            <a:spLocks noChangeArrowheads="1"/>
          </p:cNvSpPr>
          <p:nvPr/>
        </p:nvSpPr>
        <p:spPr bwMode="auto">
          <a:xfrm>
            <a:off x="2916238" y="5734050"/>
            <a:ext cx="738187"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灯片编号占位符 3">
            <a:extLst>
              <a:ext uri="{FF2B5EF4-FFF2-40B4-BE49-F238E27FC236}">
                <a16:creationId xmlns:a16="http://schemas.microsoft.com/office/drawing/2014/main" id="{6A89853B-0CB0-41F8-BCC2-5F9FBF57ED7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A7959566-5D2C-4CAB-9B66-075C6A67AA38}" type="slidenum">
              <a:rPr lang="zh-CN" altLang="en-US" smtClean="0"/>
              <a:pPr/>
              <a:t>55</a:t>
            </a:fld>
            <a:endParaRPr lang="en-US" altLang="zh-CN"/>
          </a:p>
        </p:txBody>
      </p:sp>
      <p:pic>
        <p:nvPicPr>
          <p:cNvPr id="59395" name="Picture 2" descr="D:/TZM/8/化学清洗(二)/排稿/LX05/LX05图/LX05-T34.jpg">
            <a:extLst>
              <a:ext uri="{FF2B5EF4-FFF2-40B4-BE49-F238E27FC236}">
                <a16:creationId xmlns:a16="http://schemas.microsoft.com/office/drawing/2014/main" id="{E012B3E2-8780-4C30-AFAF-6CC117BE25CD}"/>
              </a:ext>
            </a:extLst>
          </p:cNvPr>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2411413" y="2205038"/>
            <a:ext cx="4284662" cy="3509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 Box 3">
            <a:extLst>
              <a:ext uri="{FF2B5EF4-FFF2-40B4-BE49-F238E27FC236}">
                <a16:creationId xmlns:a16="http://schemas.microsoft.com/office/drawing/2014/main" id="{41004F8C-CF18-4D98-B51E-CDD23E428702}"/>
              </a:ext>
            </a:extLst>
          </p:cNvPr>
          <p:cNvSpPr txBox="1">
            <a:spLocks noChangeArrowheads="1"/>
          </p:cNvSpPr>
          <p:nvPr/>
        </p:nvSpPr>
        <p:spPr bwMode="auto">
          <a:xfrm>
            <a:off x="3492500" y="5300663"/>
            <a:ext cx="738188" cy="376237"/>
          </a:xfrm>
          <a:prstGeom prst="rect">
            <a:avLst/>
          </a:prstGeom>
          <a:solidFill>
            <a:srgbClr val="FFFFFF"/>
          </a:solidFill>
          <a:ln w="9525">
            <a:solidFill>
              <a:schemeClr val="bg1"/>
            </a:solidFill>
            <a:miter lim="800000"/>
            <a:headEnd/>
            <a:tailEnd/>
          </a:ln>
        </p:spPr>
        <p:txBody>
          <a:bodyPr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59397" name="Rectangle 4">
            <a:extLst>
              <a:ext uri="{FF2B5EF4-FFF2-40B4-BE49-F238E27FC236}">
                <a16:creationId xmlns:a16="http://schemas.microsoft.com/office/drawing/2014/main" id="{142CCAE1-BDF5-43CA-ADE3-009EDE5AC863}"/>
              </a:ext>
            </a:extLst>
          </p:cNvPr>
          <p:cNvSpPr>
            <a:spLocks noChangeArrowheads="1"/>
          </p:cNvSpPr>
          <p:nvPr/>
        </p:nvSpPr>
        <p:spPr bwMode="auto">
          <a:xfrm>
            <a:off x="1187450" y="333375"/>
            <a:ext cx="64087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38200" indent="-838200">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4400" b="1">
                <a:solidFill>
                  <a:schemeClr val="tx2"/>
                </a:solidFill>
              </a:rPr>
              <a:t>7.1.8</a:t>
            </a:r>
            <a:r>
              <a:rPr lang="zh-CN" altLang="en-US" sz="4400" b="1">
                <a:solidFill>
                  <a:schemeClr val="tx2"/>
                </a:solidFill>
              </a:rPr>
              <a:t>焊缝的超声探伤</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灯片编号占位符 3">
            <a:extLst>
              <a:ext uri="{FF2B5EF4-FFF2-40B4-BE49-F238E27FC236}">
                <a16:creationId xmlns:a16="http://schemas.microsoft.com/office/drawing/2014/main" id="{A6380BDB-C17E-4115-9AA9-4B60EC1205A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4A301EDA-FFAE-4EFE-BBA8-AF14C6CCFE50}" type="slidenum">
              <a:rPr lang="zh-CN" altLang="en-US" smtClean="0"/>
              <a:pPr/>
              <a:t>56</a:t>
            </a:fld>
            <a:endParaRPr lang="en-US" altLang="zh-CN"/>
          </a:p>
        </p:txBody>
      </p:sp>
      <p:pic>
        <p:nvPicPr>
          <p:cNvPr id="60419" name="Picture 2" descr="D:/TZM/8/化学清洗(二)/排稿/LX05/LX05图/LX05-T35.jpg">
            <a:extLst>
              <a:ext uri="{FF2B5EF4-FFF2-40B4-BE49-F238E27FC236}">
                <a16:creationId xmlns:a16="http://schemas.microsoft.com/office/drawing/2014/main" id="{DF403C93-64A8-41D2-9815-E38B29A6661D}"/>
              </a:ext>
            </a:extLst>
          </p:cNvPr>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755650" y="1773238"/>
            <a:ext cx="7632700" cy="3711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 Box 3">
            <a:extLst>
              <a:ext uri="{FF2B5EF4-FFF2-40B4-BE49-F238E27FC236}">
                <a16:creationId xmlns:a16="http://schemas.microsoft.com/office/drawing/2014/main" id="{D5EB519C-02F5-4B0D-928C-0C2382E9C80D}"/>
              </a:ext>
            </a:extLst>
          </p:cNvPr>
          <p:cNvSpPr txBox="1">
            <a:spLocks noChangeArrowheads="1"/>
          </p:cNvSpPr>
          <p:nvPr/>
        </p:nvSpPr>
        <p:spPr bwMode="auto">
          <a:xfrm>
            <a:off x="1601788" y="5084763"/>
            <a:ext cx="738187" cy="376237"/>
          </a:xfrm>
          <a:prstGeom prst="rect">
            <a:avLst/>
          </a:prstGeom>
          <a:solidFill>
            <a:srgbClr val="FFFFFF"/>
          </a:solidFill>
          <a:ln w="9525">
            <a:solidFill>
              <a:schemeClr val="bg1"/>
            </a:solidFill>
            <a:miter lim="800000"/>
            <a:headEnd/>
            <a:tailEnd/>
          </a:ln>
        </p:spPr>
        <p:txBody>
          <a:bodyPr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0421" name="Text Box 4">
            <a:extLst>
              <a:ext uri="{FF2B5EF4-FFF2-40B4-BE49-F238E27FC236}">
                <a16:creationId xmlns:a16="http://schemas.microsoft.com/office/drawing/2014/main" id="{B9CF5399-1E86-4A6D-B708-80276BA300FF}"/>
              </a:ext>
            </a:extLst>
          </p:cNvPr>
          <p:cNvSpPr txBox="1">
            <a:spLocks noChangeArrowheads="1"/>
          </p:cNvSpPr>
          <p:nvPr/>
        </p:nvSpPr>
        <p:spPr bwMode="auto">
          <a:xfrm>
            <a:off x="5508625" y="5157788"/>
            <a:ext cx="738188" cy="376237"/>
          </a:xfrm>
          <a:prstGeom prst="rect">
            <a:avLst/>
          </a:prstGeom>
          <a:solidFill>
            <a:srgbClr val="FFFFFF"/>
          </a:solidFill>
          <a:ln w="9525">
            <a:solidFill>
              <a:schemeClr val="bg1"/>
            </a:solidFill>
            <a:miter lim="800000"/>
            <a:headEnd/>
            <a:tailEnd/>
          </a:ln>
        </p:spPr>
        <p:txBody>
          <a:bodyPr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0422" name="Rectangle 5">
            <a:extLst>
              <a:ext uri="{FF2B5EF4-FFF2-40B4-BE49-F238E27FC236}">
                <a16:creationId xmlns:a16="http://schemas.microsoft.com/office/drawing/2014/main" id="{49407FDD-1F2E-4767-9B04-9942F761EE05}"/>
              </a:ext>
            </a:extLst>
          </p:cNvPr>
          <p:cNvSpPr>
            <a:spLocks noChangeArrowheads="1"/>
          </p:cNvSpPr>
          <p:nvPr/>
        </p:nvSpPr>
        <p:spPr bwMode="auto">
          <a:xfrm>
            <a:off x="1187450" y="333375"/>
            <a:ext cx="64087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38200" indent="-838200">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4400" b="1">
                <a:solidFill>
                  <a:schemeClr val="tx2"/>
                </a:solidFill>
              </a:rPr>
              <a:t>7.1.9</a:t>
            </a:r>
            <a:r>
              <a:rPr lang="zh-CN" altLang="en-US" sz="4400" b="1">
                <a:solidFill>
                  <a:schemeClr val="tx2"/>
                </a:solidFill>
              </a:rPr>
              <a:t>焊缝的超声探伤</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灯片编号占位符 3">
            <a:extLst>
              <a:ext uri="{FF2B5EF4-FFF2-40B4-BE49-F238E27FC236}">
                <a16:creationId xmlns:a16="http://schemas.microsoft.com/office/drawing/2014/main" id="{4A082881-AC3E-4CC0-8639-A1BE39CF63C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3ACE9C7C-AAFC-4B4D-B539-F11CC6FCE91B}" type="slidenum">
              <a:rPr lang="zh-CN" altLang="en-US" smtClean="0"/>
              <a:pPr/>
              <a:t>57</a:t>
            </a:fld>
            <a:endParaRPr lang="en-US" altLang="zh-CN"/>
          </a:p>
        </p:txBody>
      </p:sp>
      <p:pic>
        <p:nvPicPr>
          <p:cNvPr id="61443" name="Picture 2" descr="D:/TZM/8/化学清洗(二)/排稿/LX05/LX05图/LX05-T36.jpg">
            <a:extLst>
              <a:ext uri="{FF2B5EF4-FFF2-40B4-BE49-F238E27FC236}">
                <a16:creationId xmlns:a16="http://schemas.microsoft.com/office/drawing/2014/main" id="{E63CF48A-CEAC-43B6-BE9B-7002333F52AC}"/>
              </a:ext>
            </a:extLst>
          </p:cNvPr>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971550" y="1773238"/>
            <a:ext cx="6840538" cy="3856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 Box 3">
            <a:extLst>
              <a:ext uri="{FF2B5EF4-FFF2-40B4-BE49-F238E27FC236}">
                <a16:creationId xmlns:a16="http://schemas.microsoft.com/office/drawing/2014/main" id="{34A25E20-F283-4516-AD2E-8267E795B4C9}"/>
              </a:ext>
            </a:extLst>
          </p:cNvPr>
          <p:cNvSpPr txBox="1">
            <a:spLocks noChangeArrowheads="1"/>
          </p:cNvSpPr>
          <p:nvPr/>
        </p:nvSpPr>
        <p:spPr bwMode="auto">
          <a:xfrm>
            <a:off x="3132138" y="5229225"/>
            <a:ext cx="738187" cy="376238"/>
          </a:xfrm>
          <a:prstGeom prst="rect">
            <a:avLst/>
          </a:prstGeom>
          <a:solidFill>
            <a:srgbClr val="FFFFFF"/>
          </a:solidFill>
          <a:ln w="9525">
            <a:solidFill>
              <a:schemeClr val="bg1"/>
            </a:solidFill>
            <a:miter lim="800000"/>
            <a:headEnd/>
            <a:tailEnd/>
          </a:ln>
        </p:spPr>
        <p:txBody>
          <a:bodyPr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1445" name="Rectangle 4">
            <a:extLst>
              <a:ext uri="{FF2B5EF4-FFF2-40B4-BE49-F238E27FC236}">
                <a16:creationId xmlns:a16="http://schemas.microsoft.com/office/drawing/2014/main" id="{837281DD-8635-4D52-859C-FACE8AD79672}"/>
              </a:ext>
            </a:extLst>
          </p:cNvPr>
          <p:cNvSpPr>
            <a:spLocks noChangeArrowheads="1"/>
          </p:cNvSpPr>
          <p:nvPr/>
        </p:nvSpPr>
        <p:spPr bwMode="auto">
          <a:xfrm>
            <a:off x="1187450" y="333375"/>
            <a:ext cx="64087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38200" indent="-838200">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4400" b="1">
                <a:solidFill>
                  <a:schemeClr val="tx2"/>
                </a:solidFill>
              </a:rPr>
              <a:t>7.2</a:t>
            </a:r>
            <a:r>
              <a:rPr lang="zh-CN" altLang="en-US" sz="4400" b="1">
                <a:solidFill>
                  <a:schemeClr val="tx2"/>
                </a:solidFill>
              </a:rPr>
              <a:t>焊缝的超声探伤</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灯片编号占位符 3">
            <a:extLst>
              <a:ext uri="{FF2B5EF4-FFF2-40B4-BE49-F238E27FC236}">
                <a16:creationId xmlns:a16="http://schemas.microsoft.com/office/drawing/2014/main" id="{2DA1AB3F-CFBD-4F25-A401-F6FFB58D68F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DE8984AD-2A34-42BA-9871-741DE1C72D75}" type="slidenum">
              <a:rPr lang="zh-CN" altLang="en-US" smtClean="0"/>
              <a:pPr/>
              <a:t>58</a:t>
            </a:fld>
            <a:endParaRPr lang="en-US" altLang="zh-CN"/>
          </a:p>
        </p:txBody>
      </p:sp>
      <p:pic>
        <p:nvPicPr>
          <p:cNvPr id="62467" name="Picture 2" descr="D:/TZM/8/化学清洗(二)/排稿/LX05/LX05图/LX05-T37.jpg">
            <a:extLst>
              <a:ext uri="{FF2B5EF4-FFF2-40B4-BE49-F238E27FC236}">
                <a16:creationId xmlns:a16="http://schemas.microsoft.com/office/drawing/2014/main" id="{B5B35F45-BE86-451E-B676-FEEFCB3F606F}"/>
              </a:ext>
            </a:extLst>
          </p:cNvPr>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179388" y="1557338"/>
            <a:ext cx="8353425"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3">
            <a:extLst>
              <a:ext uri="{FF2B5EF4-FFF2-40B4-BE49-F238E27FC236}">
                <a16:creationId xmlns:a16="http://schemas.microsoft.com/office/drawing/2014/main" id="{C8EC3B19-7C4E-4527-AC8D-72A5FFF8DB86}"/>
              </a:ext>
            </a:extLst>
          </p:cNvPr>
          <p:cNvSpPr txBox="1">
            <a:spLocks noChangeArrowheads="1"/>
          </p:cNvSpPr>
          <p:nvPr/>
        </p:nvSpPr>
        <p:spPr bwMode="auto">
          <a:xfrm>
            <a:off x="1331913" y="5445125"/>
            <a:ext cx="738187" cy="376238"/>
          </a:xfrm>
          <a:prstGeom prst="rect">
            <a:avLst/>
          </a:prstGeom>
          <a:solidFill>
            <a:srgbClr val="FFFFFF"/>
          </a:solidFill>
          <a:ln w="9525">
            <a:solidFill>
              <a:schemeClr val="bg1"/>
            </a:solidFill>
            <a:miter lim="800000"/>
            <a:headEnd/>
            <a:tailEnd/>
          </a:ln>
        </p:spPr>
        <p:txBody>
          <a:bodyPr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2469" name="Text Box 4">
            <a:extLst>
              <a:ext uri="{FF2B5EF4-FFF2-40B4-BE49-F238E27FC236}">
                <a16:creationId xmlns:a16="http://schemas.microsoft.com/office/drawing/2014/main" id="{208EE21D-494A-4B8B-84E5-C3DB79173EA6}"/>
              </a:ext>
            </a:extLst>
          </p:cNvPr>
          <p:cNvSpPr txBox="1">
            <a:spLocks noChangeArrowheads="1"/>
          </p:cNvSpPr>
          <p:nvPr/>
        </p:nvSpPr>
        <p:spPr bwMode="auto">
          <a:xfrm>
            <a:off x="5580063" y="5445125"/>
            <a:ext cx="738187" cy="376238"/>
          </a:xfrm>
          <a:prstGeom prst="rect">
            <a:avLst/>
          </a:prstGeom>
          <a:solidFill>
            <a:srgbClr val="FFFFFF"/>
          </a:solidFill>
          <a:ln w="9525">
            <a:solidFill>
              <a:schemeClr val="bg1"/>
            </a:solidFill>
            <a:miter lim="800000"/>
            <a:headEnd/>
            <a:tailEnd/>
          </a:ln>
        </p:spPr>
        <p:txBody>
          <a:bodyPr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2470" name="Rectangle 5">
            <a:extLst>
              <a:ext uri="{FF2B5EF4-FFF2-40B4-BE49-F238E27FC236}">
                <a16:creationId xmlns:a16="http://schemas.microsoft.com/office/drawing/2014/main" id="{C92D4F64-47DD-4D81-9016-2F1813EA1D8B}"/>
              </a:ext>
            </a:extLst>
          </p:cNvPr>
          <p:cNvSpPr>
            <a:spLocks noChangeArrowheads="1"/>
          </p:cNvSpPr>
          <p:nvPr/>
        </p:nvSpPr>
        <p:spPr bwMode="auto">
          <a:xfrm>
            <a:off x="1187450" y="333375"/>
            <a:ext cx="64087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38200" indent="-838200">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4400" b="1">
                <a:solidFill>
                  <a:schemeClr val="tx2"/>
                </a:solidFill>
              </a:rPr>
              <a:t>7.2.1</a:t>
            </a:r>
            <a:r>
              <a:rPr lang="zh-CN" altLang="en-US" sz="4400" b="1">
                <a:solidFill>
                  <a:schemeClr val="tx2"/>
                </a:solidFill>
              </a:rPr>
              <a:t>焊缝的超声探伤</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灯片编号占位符 3">
            <a:extLst>
              <a:ext uri="{FF2B5EF4-FFF2-40B4-BE49-F238E27FC236}">
                <a16:creationId xmlns:a16="http://schemas.microsoft.com/office/drawing/2014/main" id="{B0CD714E-6F65-4619-8362-145F0FE450E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2C0DD8B1-03D3-4771-B2EB-7284882DA3F7}" type="slidenum">
              <a:rPr lang="zh-CN" altLang="en-US" smtClean="0"/>
              <a:pPr/>
              <a:t>59</a:t>
            </a:fld>
            <a:endParaRPr lang="en-US" altLang="zh-CN"/>
          </a:p>
        </p:txBody>
      </p:sp>
      <p:sp>
        <p:nvSpPr>
          <p:cNvPr id="63491" name="AutoShape 2">
            <a:extLst>
              <a:ext uri="{FF2B5EF4-FFF2-40B4-BE49-F238E27FC236}">
                <a16:creationId xmlns:a16="http://schemas.microsoft.com/office/drawing/2014/main" id="{02CCE522-48AB-4F70-B826-DC9C9F0092F1}"/>
              </a:ext>
            </a:extLst>
          </p:cNvPr>
          <p:cNvSpPr>
            <a:spLocks noChangeArrowheads="1"/>
          </p:cNvSpPr>
          <p:nvPr/>
        </p:nvSpPr>
        <p:spPr bwMode="auto">
          <a:xfrm>
            <a:off x="1116013" y="1268413"/>
            <a:ext cx="6769100" cy="3529012"/>
          </a:xfrm>
          <a:prstGeom prst="horizontalScroll">
            <a:avLst>
              <a:gd name="adj" fmla="val 12500"/>
            </a:avLst>
          </a:prstGeom>
          <a:solidFill>
            <a:srgbClr val="99CCFF"/>
          </a:solidFill>
          <a:ln w="9525">
            <a:solidFill>
              <a:schemeClr val="folHlink"/>
            </a:solidFill>
            <a:round/>
            <a:headEnd/>
            <a:tailEnd/>
          </a:ln>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7200" b="1">
                <a:solidFill>
                  <a:srgbClr val="FF0000"/>
                </a:solidFill>
              </a:rPr>
              <a:t>第八部分</a:t>
            </a:r>
          </a:p>
          <a:p>
            <a:pPr algn="ctr" eaLnBrk="1" hangingPunct="1"/>
            <a:r>
              <a:rPr lang="zh-CN" altLang="en-US" sz="2400" b="1">
                <a:solidFill>
                  <a:srgbClr val="FF0000"/>
                </a:solidFill>
              </a:rPr>
              <a:t>  </a:t>
            </a:r>
          </a:p>
          <a:p>
            <a:pPr algn="ctr" eaLnBrk="1" hangingPunct="1"/>
            <a:r>
              <a:rPr lang="zh-CN" altLang="en-US" sz="7200" b="1">
                <a:solidFill>
                  <a:srgbClr val="FF0000"/>
                </a:solidFill>
              </a:rPr>
              <a:t>探头选择</a:t>
            </a:r>
          </a:p>
        </p:txBody>
      </p:sp>
      <p:sp>
        <p:nvSpPr>
          <p:cNvPr id="63492" name="Text Box 3">
            <a:extLst>
              <a:ext uri="{FF2B5EF4-FFF2-40B4-BE49-F238E27FC236}">
                <a16:creationId xmlns:a16="http://schemas.microsoft.com/office/drawing/2014/main" id="{BFA6C5AD-3AD2-4C33-A6B7-0139D3AF78AA}"/>
              </a:ext>
            </a:extLst>
          </p:cNvPr>
          <p:cNvSpPr txBox="1">
            <a:spLocks noChangeArrowheads="1"/>
          </p:cNvSpPr>
          <p:nvPr/>
        </p:nvSpPr>
        <p:spPr bwMode="auto">
          <a:xfrm>
            <a:off x="2339975" y="5157788"/>
            <a:ext cx="1095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a:t>语言讲述</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3">
            <a:extLst>
              <a:ext uri="{FF2B5EF4-FFF2-40B4-BE49-F238E27FC236}">
                <a16:creationId xmlns:a16="http://schemas.microsoft.com/office/drawing/2014/main" id="{A823F1B4-3D14-47B9-A214-21F186A7A3C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2F95DCCF-89FB-4940-BA32-BE621A6A0944}" type="slidenum">
              <a:rPr lang="zh-CN" altLang="en-US" smtClean="0"/>
              <a:pPr/>
              <a:t>6</a:t>
            </a:fld>
            <a:endParaRPr lang="en-US" altLang="zh-CN"/>
          </a:p>
        </p:txBody>
      </p:sp>
      <p:sp>
        <p:nvSpPr>
          <p:cNvPr id="9219" name="Rectangle 2">
            <a:extLst>
              <a:ext uri="{FF2B5EF4-FFF2-40B4-BE49-F238E27FC236}">
                <a16:creationId xmlns:a16="http://schemas.microsoft.com/office/drawing/2014/main" id="{648AA41D-C30F-4B50-A969-2452FD5BCBC8}"/>
              </a:ext>
            </a:extLst>
          </p:cNvPr>
          <p:cNvSpPr>
            <a:spLocks noGrp="1" noChangeArrowheads="1"/>
          </p:cNvSpPr>
          <p:nvPr>
            <p:ph type="title"/>
          </p:nvPr>
        </p:nvSpPr>
        <p:spPr bwMode="auto">
          <a:xfrm>
            <a:off x="7451725" y="274638"/>
            <a:ext cx="1235075" cy="487362"/>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zh-CN" altLang="en-US" sz="4000"/>
          </a:p>
        </p:txBody>
      </p:sp>
      <p:sp>
        <p:nvSpPr>
          <p:cNvPr id="9220" name="Rectangle 3">
            <a:extLst>
              <a:ext uri="{FF2B5EF4-FFF2-40B4-BE49-F238E27FC236}">
                <a16:creationId xmlns:a16="http://schemas.microsoft.com/office/drawing/2014/main" id="{EE893498-876C-4748-82DB-7E99EFD3A10E}"/>
              </a:ext>
            </a:extLst>
          </p:cNvPr>
          <p:cNvSpPr>
            <a:spLocks noGrp="1" noChangeArrowheads="1"/>
          </p:cNvSpPr>
          <p:nvPr>
            <p:ph type="body" idx="1"/>
          </p:nvPr>
        </p:nvSpPr>
        <p:spPr bwMode="auto">
          <a:xfrm>
            <a:off x="0" y="188913"/>
            <a:ext cx="9144000" cy="6335712"/>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1" hangingPunct="1">
              <a:buFont typeface="Wingdings" panose="05000000000000000000" pitchFamily="2" charset="2"/>
              <a:buNone/>
            </a:pPr>
            <a:r>
              <a:rPr lang="en-US" altLang="zh-CN" sz="2800" b="1">
                <a:latin typeface="宋体" panose="02010600030101010101" pitchFamily="2" charset="-122"/>
              </a:rPr>
              <a:t>2.</a:t>
            </a:r>
            <a:r>
              <a:rPr lang="zh-CN" altLang="en-US" sz="2800" b="1">
                <a:latin typeface="宋体" panose="02010600030101010101" pitchFamily="2" charset="-122"/>
              </a:rPr>
              <a:t>直探头缺陷回波探伤</a:t>
            </a:r>
            <a:r>
              <a:rPr lang="en-US" altLang="zh-CN" sz="2800" b="1">
                <a:latin typeface="宋体" panose="02010600030101010101" pitchFamily="2" charset="-122"/>
              </a:rPr>
              <a:t>:</a:t>
            </a:r>
          </a:p>
          <a:p>
            <a:pPr algn="just" eaLnBrk="1" hangingPunct="1">
              <a:buFont typeface="Wingdings" panose="05000000000000000000" pitchFamily="2" charset="2"/>
              <a:buNone/>
            </a:pPr>
            <a:endParaRPr lang="en-US" altLang="zh-CN" sz="2800" b="1">
              <a:latin typeface="宋体" panose="02010600030101010101" pitchFamily="2" charset="-122"/>
            </a:endParaRPr>
          </a:p>
          <a:p>
            <a:pPr algn="just" eaLnBrk="1" hangingPunct="1">
              <a:buFont typeface="Wingdings" panose="05000000000000000000" pitchFamily="2" charset="2"/>
              <a:buNone/>
            </a:pPr>
            <a:endParaRPr lang="en-US" altLang="zh-CN" sz="2400" b="1">
              <a:latin typeface="宋体" panose="02010600030101010101" pitchFamily="2" charset="-122"/>
            </a:endParaRPr>
          </a:p>
          <a:p>
            <a:pPr algn="just" eaLnBrk="1" hangingPunct="1">
              <a:buFont typeface="Wingdings" panose="05000000000000000000" pitchFamily="2" charset="2"/>
              <a:buNone/>
            </a:pPr>
            <a:endParaRPr lang="en-US" altLang="zh-CN" sz="2400" b="1">
              <a:latin typeface="宋体" panose="02010600030101010101" pitchFamily="2" charset="-122"/>
            </a:endParaRPr>
          </a:p>
          <a:p>
            <a:pPr algn="just" eaLnBrk="1" hangingPunct="1">
              <a:buFont typeface="Wingdings" panose="05000000000000000000" pitchFamily="2" charset="2"/>
              <a:buNone/>
            </a:pPr>
            <a:endParaRPr lang="en-US" altLang="zh-CN" sz="2400" b="1">
              <a:latin typeface="宋体" panose="02010600030101010101" pitchFamily="2" charset="-122"/>
            </a:endParaRPr>
          </a:p>
          <a:p>
            <a:pPr algn="just" eaLnBrk="1" hangingPunct="1">
              <a:buFont typeface="Wingdings" panose="05000000000000000000" pitchFamily="2" charset="2"/>
              <a:buNone/>
            </a:pPr>
            <a:endParaRPr lang="en-US" altLang="zh-CN" sz="2400" b="1">
              <a:latin typeface="宋体" panose="02010600030101010101" pitchFamily="2" charset="-122"/>
            </a:endParaRPr>
          </a:p>
          <a:p>
            <a:pPr algn="just" eaLnBrk="1" hangingPunct="1">
              <a:buFont typeface="Wingdings" panose="05000000000000000000" pitchFamily="2" charset="2"/>
              <a:buNone/>
            </a:pPr>
            <a:endParaRPr lang="en-US" altLang="zh-CN" sz="2400" b="1">
              <a:latin typeface="宋体" panose="02010600030101010101" pitchFamily="2" charset="-122"/>
            </a:endParaRPr>
          </a:p>
          <a:p>
            <a:pPr algn="just" eaLnBrk="1" hangingPunct="1">
              <a:buFont typeface="Wingdings" panose="05000000000000000000" pitchFamily="2" charset="2"/>
              <a:buNone/>
            </a:pPr>
            <a:endParaRPr lang="en-US" altLang="zh-CN" sz="2400" b="1">
              <a:latin typeface="宋体" panose="02010600030101010101" pitchFamily="2" charset="-122"/>
            </a:endParaRPr>
          </a:p>
          <a:p>
            <a:pPr algn="just" eaLnBrk="1" hangingPunct="1">
              <a:buFont typeface="Wingdings" panose="05000000000000000000" pitchFamily="2" charset="2"/>
              <a:buNone/>
            </a:pPr>
            <a:endParaRPr lang="en-US" altLang="zh-CN" sz="2400" b="1">
              <a:latin typeface="宋体" panose="02010600030101010101" pitchFamily="2" charset="-122"/>
            </a:endParaRPr>
          </a:p>
          <a:p>
            <a:pPr algn="just" eaLnBrk="1" hangingPunct="1">
              <a:buFont typeface="Wingdings" panose="05000000000000000000" pitchFamily="2" charset="2"/>
              <a:buNone/>
            </a:pPr>
            <a:endParaRPr lang="en-US" altLang="zh-CN" sz="2400" b="1">
              <a:latin typeface="宋体" panose="02010600030101010101" pitchFamily="2" charset="-122"/>
            </a:endParaRPr>
          </a:p>
          <a:p>
            <a:pPr algn="just" eaLnBrk="1" hangingPunct="1">
              <a:buFont typeface="Wingdings" panose="05000000000000000000" pitchFamily="2" charset="2"/>
              <a:buNone/>
            </a:pPr>
            <a:endParaRPr lang="en-US" altLang="zh-CN" sz="2800" b="1">
              <a:latin typeface="宋体" panose="02010600030101010101" pitchFamily="2" charset="-122"/>
            </a:endParaRPr>
          </a:p>
          <a:p>
            <a:pPr algn="just" eaLnBrk="1" hangingPunct="1">
              <a:buFont typeface="Wingdings" panose="05000000000000000000" pitchFamily="2" charset="2"/>
              <a:buNone/>
            </a:pPr>
            <a:r>
              <a:rPr lang="en-US" altLang="zh-CN" sz="2800" b="1">
                <a:latin typeface="宋体" panose="02010600030101010101" pitchFamily="2" charset="-122"/>
              </a:rPr>
              <a:t>   </a:t>
            </a:r>
            <a:r>
              <a:rPr lang="zh-CN" altLang="en-US" sz="2800" b="1">
                <a:latin typeface="宋体" panose="02010600030101010101" pitchFamily="2" charset="-122"/>
              </a:rPr>
              <a:t>无缺陷时的波形   缺陷阻挡部分声  缺陷阻挡全部声</a:t>
            </a:r>
          </a:p>
          <a:p>
            <a:pPr algn="just" eaLnBrk="1" hangingPunct="1">
              <a:buFont typeface="Wingdings" panose="05000000000000000000" pitchFamily="2" charset="2"/>
              <a:buNone/>
            </a:pPr>
            <a:r>
              <a:rPr lang="zh-CN" altLang="en-US" sz="2800" b="1">
                <a:latin typeface="宋体" panose="02010600030101010101" pitchFamily="2" charset="-122"/>
              </a:rPr>
              <a:t>                     束时的波形      束时的波形</a:t>
            </a:r>
          </a:p>
        </p:txBody>
      </p:sp>
      <p:sp>
        <p:nvSpPr>
          <p:cNvPr id="9221" name="Rectangle 4">
            <a:extLst>
              <a:ext uri="{FF2B5EF4-FFF2-40B4-BE49-F238E27FC236}">
                <a16:creationId xmlns:a16="http://schemas.microsoft.com/office/drawing/2014/main" id="{0DFAF084-554D-447B-843B-8FAFD392879C}"/>
              </a:ext>
            </a:extLst>
          </p:cNvPr>
          <p:cNvSpPr>
            <a:spLocks noChangeArrowheads="1"/>
          </p:cNvSpPr>
          <p:nvPr/>
        </p:nvSpPr>
        <p:spPr bwMode="auto">
          <a:xfrm>
            <a:off x="898525" y="1628775"/>
            <a:ext cx="2016125" cy="1512888"/>
          </a:xfrm>
          <a:prstGeom prst="rect">
            <a:avLst/>
          </a:prstGeom>
          <a:solidFill>
            <a:schemeClr val="bg1"/>
          </a:solidFill>
          <a:ln w="25400">
            <a:solidFill>
              <a:schemeClr val="tx1"/>
            </a:solidFill>
            <a:miter lim="800000"/>
            <a:headEnd/>
            <a:tailEnd/>
          </a:ln>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9637" name="Line 5">
            <a:extLst>
              <a:ext uri="{FF2B5EF4-FFF2-40B4-BE49-F238E27FC236}">
                <a16:creationId xmlns:a16="http://schemas.microsoft.com/office/drawing/2014/main" id="{45C1C7A6-D2EA-405C-B8D6-ED827FCCD518}"/>
              </a:ext>
            </a:extLst>
          </p:cNvPr>
          <p:cNvSpPr>
            <a:spLocks noChangeShapeType="1"/>
          </p:cNvSpPr>
          <p:nvPr/>
        </p:nvSpPr>
        <p:spPr bwMode="auto">
          <a:xfrm>
            <a:off x="1906588" y="1628775"/>
            <a:ext cx="0" cy="1512888"/>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sp>
        <p:nvSpPr>
          <p:cNvPr id="69638" name="Line 6">
            <a:extLst>
              <a:ext uri="{FF2B5EF4-FFF2-40B4-BE49-F238E27FC236}">
                <a16:creationId xmlns:a16="http://schemas.microsoft.com/office/drawing/2014/main" id="{5E17FEAD-7CE7-4F72-BA4D-F5AC15C5977C}"/>
              </a:ext>
            </a:extLst>
          </p:cNvPr>
          <p:cNvSpPr>
            <a:spLocks noChangeShapeType="1"/>
          </p:cNvSpPr>
          <p:nvPr/>
        </p:nvSpPr>
        <p:spPr bwMode="auto">
          <a:xfrm flipH="1" flipV="1">
            <a:off x="1906588" y="1628775"/>
            <a:ext cx="1587" cy="1512888"/>
          </a:xfrm>
          <a:prstGeom prst="line">
            <a:avLst/>
          </a:prstGeom>
          <a:noFill/>
          <a:ln w="1905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grpSp>
        <p:nvGrpSpPr>
          <p:cNvPr id="9224" name="Group 7">
            <a:extLst>
              <a:ext uri="{FF2B5EF4-FFF2-40B4-BE49-F238E27FC236}">
                <a16:creationId xmlns:a16="http://schemas.microsoft.com/office/drawing/2014/main" id="{E0CF0239-B94D-44A1-8D30-D9C956D278DF}"/>
              </a:ext>
            </a:extLst>
          </p:cNvPr>
          <p:cNvGrpSpPr>
            <a:grpSpLocks/>
          </p:cNvGrpSpPr>
          <p:nvPr/>
        </p:nvGrpSpPr>
        <p:grpSpPr bwMode="auto">
          <a:xfrm>
            <a:off x="1474788" y="1125538"/>
            <a:ext cx="865187" cy="504825"/>
            <a:chOff x="0" y="0"/>
            <a:chExt cx="499" cy="318"/>
          </a:xfrm>
        </p:grpSpPr>
        <p:sp>
          <p:nvSpPr>
            <p:cNvPr id="9277" name="Line 8">
              <a:extLst>
                <a:ext uri="{FF2B5EF4-FFF2-40B4-BE49-F238E27FC236}">
                  <a16:creationId xmlns:a16="http://schemas.microsoft.com/office/drawing/2014/main" id="{7A4DEF59-AB84-43D6-B287-53FC1FE2EE32}"/>
                </a:ext>
              </a:extLst>
            </p:cNvPr>
            <p:cNvSpPr>
              <a:spLocks noChangeShapeType="1"/>
            </p:cNvSpPr>
            <p:nvPr/>
          </p:nvSpPr>
          <p:spPr bwMode="auto">
            <a:xfrm flipV="1">
              <a:off x="0" y="0"/>
              <a:ext cx="0" cy="31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sp>
          <p:nvSpPr>
            <p:cNvPr id="9278" name="Line 9">
              <a:extLst>
                <a:ext uri="{FF2B5EF4-FFF2-40B4-BE49-F238E27FC236}">
                  <a16:creationId xmlns:a16="http://schemas.microsoft.com/office/drawing/2014/main" id="{11B0FEA4-7A13-409C-8459-496FEDC8AE66}"/>
                </a:ext>
              </a:extLst>
            </p:cNvPr>
            <p:cNvSpPr>
              <a:spLocks noChangeShapeType="1"/>
            </p:cNvSpPr>
            <p:nvPr/>
          </p:nvSpPr>
          <p:spPr bwMode="auto">
            <a:xfrm>
              <a:off x="0" y="0"/>
              <a:ext cx="49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sp>
          <p:nvSpPr>
            <p:cNvPr id="9279" name="Line 10">
              <a:extLst>
                <a:ext uri="{FF2B5EF4-FFF2-40B4-BE49-F238E27FC236}">
                  <a16:creationId xmlns:a16="http://schemas.microsoft.com/office/drawing/2014/main" id="{E59BAF9D-D6B6-4601-980D-2243B1E69C52}"/>
                </a:ext>
              </a:extLst>
            </p:cNvPr>
            <p:cNvSpPr>
              <a:spLocks noChangeShapeType="1"/>
            </p:cNvSpPr>
            <p:nvPr/>
          </p:nvSpPr>
          <p:spPr bwMode="auto">
            <a:xfrm>
              <a:off x="499" y="0"/>
              <a:ext cx="0" cy="31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grpSp>
      <p:grpSp>
        <p:nvGrpSpPr>
          <p:cNvPr id="9225" name="Group 11">
            <a:extLst>
              <a:ext uri="{FF2B5EF4-FFF2-40B4-BE49-F238E27FC236}">
                <a16:creationId xmlns:a16="http://schemas.microsoft.com/office/drawing/2014/main" id="{729F10A2-2CE0-4EA4-960C-77F10B63865D}"/>
              </a:ext>
            </a:extLst>
          </p:cNvPr>
          <p:cNvGrpSpPr>
            <a:grpSpLocks/>
          </p:cNvGrpSpPr>
          <p:nvPr/>
        </p:nvGrpSpPr>
        <p:grpSpPr bwMode="auto">
          <a:xfrm>
            <a:off x="1762125" y="1341438"/>
            <a:ext cx="287338" cy="288925"/>
            <a:chOff x="0" y="0"/>
            <a:chExt cx="181" cy="182"/>
          </a:xfrm>
        </p:grpSpPr>
        <p:sp>
          <p:nvSpPr>
            <p:cNvPr id="9275" name="Line 12">
              <a:extLst>
                <a:ext uri="{FF2B5EF4-FFF2-40B4-BE49-F238E27FC236}">
                  <a16:creationId xmlns:a16="http://schemas.microsoft.com/office/drawing/2014/main" id="{5F906B21-EEE8-423C-ABB8-9701823B32EB}"/>
                </a:ext>
              </a:extLst>
            </p:cNvPr>
            <p:cNvSpPr>
              <a:spLocks noChangeShapeType="1"/>
            </p:cNvSpPr>
            <p:nvPr/>
          </p:nvSpPr>
          <p:spPr bwMode="auto">
            <a:xfrm>
              <a:off x="91" y="0"/>
              <a:ext cx="1" cy="18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ctr">
              <a:spAutoFit/>
            </a:bodyPr>
            <a:lstStyle/>
            <a:p>
              <a:endParaRPr lang="zh-CN" altLang="en-US"/>
            </a:p>
          </p:txBody>
        </p:sp>
        <p:sp>
          <p:nvSpPr>
            <p:cNvPr id="9276" name="Line 13">
              <a:extLst>
                <a:ext uri="{FF2B5EF4-FFF2-40B4-BE49-F238E27FC236}">
                  <a16:creationId xmlns:a16="http://schemas.microsoft.com/office/drawing/2014/main" id="{7E2821F5-CC3C-40DD-A290-9997293EBB8E}"/>
                </a:ext>
              </a:extLst>
            </p:cNvPr>
            <p:cNvSpPr>
              <a:spLocks noChangeShapeType="1"/>
            </p:cNvSpPr>
            <p:nvPr/>
          </p:nvSpPr>
          <p:spPr bwMode="auto">
            <a:xfrm flipV="1">
              <a:off x="0" y="0"/>
              <a:ext cx="181"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spAutoFit/>
            </a:bodyPr>
            <a:lstStyle/>
            <a:p>
              <a:endParaRPr lang="zh-CN" altLang="en-US"/>
            </a:p>
          </p:txBody>
        </p:sp>
      </p:grpSp>
      <p:sp>
        <p:nvSpPr>
          <p:cNvPr id="69646" name="Line 14">
            <a:extLst>
              <a:ext uri="{FF2B5EF4-FFF2-40B4-BE49-F238E27FC236}">
                <a16:creationId xmlns:a16="http://schemas.microsoft.com/office/drawing/2014/main" id="{5D832B1F-6504-4BFB-BA9B-5564C5C79AAD}"/>
              </a:ext>
            </a:extLst>
          </p:cNvPr>
          <p:cNvSpPr>
            <a:spLocks noChangeShapeType="1"/>
          </p:cNvSpPr>
          <p:nvPr/>
        </p:nvSpPr>
        <p:spPr bwMode="auto">
          <a:xfrm flipH="1">
            <a:off x="2051050" y="1628775"/>
            <a:ext cx="0" cy="1512888"/>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sp>
        <p:nvSpPr>
          <p:cNvPr id="69647" name="Line 15">
            <a:extLst>
              <a:ext uri="{FF2B5EF4-FFF2-40B4-BE49-F238E27FC236}">
                <a16:creationId xmlns:a16="http://schemas.microsoft.com/office/drawing/2014/main" id="{4795ADF5-E21D-4E64-8C02-74DDEB79A4F5}"/>
              </a:ext>
            </a:extLst>
          </p:cNvPr>
          <p:cNvSpPr>
            <a:spLocks noChangeShapeType="1"/>
          </p:cNvSpPr>
          <p:nvPr/>
        </p:nvSpPr>
        <p:spPr bwMode="auto">
          <a:xfrm flipV="1">
            <a:off x="2051050" y="1628775"/>
            <a:ext cx="0" cy="1512888"/>
          </a:xfrm>
          <a:prstGeom prst="line">
            <a:avLst/>
          </a:prstGeom>
          <a:noFill/>
          <a:ln w="1905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sp>
        <p:nvSpPr>
          <p:cNvPr id="9228" name="Rectangle 16">
            <a:extLst>
              <a:ext uri="{FF2B5EF4-FFF2-40B4-BE49-F238E27FC236}">
                <a16:creationId xmlns:a16="http://schemas.microsoft.com/office/drawing/2014/main" id="{31CFD2AD-74EB-4807-B120-5D8488E9A116}"/>
              </a:ext>
            </a:extLst>
          </p:cNvPr>
          <p:cNvSpPr>
            <a:spLocks noChangeArrowheads="1"/>
          </p:cNvSpPr>
          <p:nvPr/>
        </p:nvSpPr>
        <p:spPr bwMode="auto">
          <a:xfrm>
            <a:off x="3708400" y="1628775"/>
            <a:ext cx="2016125" cy="1512888"/>
          </a:xfrm>
          <a:prstGeom prst="rect">
            <a:avLst/>
          </a:prstGeom>
          <a:solidFill>
            <a:schemeClr val="bg1"/>
          </a:solidFill>
          <a:ln w="25400">
            <a:solidFill>
              <a:schemeClr val="tx1"/>
            </a:solidFill>
            <a:miter lim="800000"/>
            <a:headEnd/>
            <a:tailEnd/>
          </a:ln>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9649" name="Line 17">
            <a:extLst>
              <a:ext uri="{FF2B5EF4-FFF2-40B4-BE49-F238E27FC236}">
                <a16:creationId xmlns:a16="http://schemas.microsoft.com/office/drawing/2014/main" id="{97A3E560-D5E7-4BA6-B135-DA7E9CB7E809}"/>
              </a:ext>
            </a:extLst>
          </p:cNvPr>
          <p:cNvSpPr>
            <a:spLocks noChangeShapeType="1"/>
          </p:cNvSpPr>
          <p:nvPr/>
        </p:nvSpPr>
        <p:spPr bwMode="auto">
          <a:xfrm>
            <a:off x="4716463" y="1628775"/>
            <a:ext cx="0" cy="1512888"/>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sp>
        <p:nvSpPr>
          <p:cNvPr id="69650" name="Line 18">
            <a:extLst>
              <a:ext uri="{FF2B5EF4-FFF2-40B4-BE49-F238E27FC236}">
                <a16:creationId xmlns:a16="http://schemas.microsoft.com/office/drawing/2014/main" id="{698F8BB3-5790-4BC7-B098-DC9E400C7059}"/>
              </a:ext>
            </a:extLst>
          </p:cNvPr>
          <p:cNvSpPr>
            <a:spLocks noChangeShapeType="1"/>
          </p:cNvSpPr>
          <p:nvPr/>
        </p:nvSpPr>
        <p:spPr bwMode="auto">
          <a:xfrm flipV="1">
            <a:off x="4716463" y="1628775"/>
            <a:ext cx="0" cy="1512888"/>
          </a:xfrm>
          <a:prstGeom prst="line">
            <a:avLst/>
          </a:prstGeom>
          <a:noFill/>
          <a:ln w="1905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grpSp>
        <p:nvGrpSpPr>
          <p:cNvPr id="9231" name="Group 19">
            <a:extLst>
              <a:ext uri="{FF2B5EF4-FFF2-40B4-BE49-F238E27FC236}">
                <a16:creationId xmlns:a16="http://schemas.microsoft.com/office/drawing/2014/main" id="{1DDEB883-16A8-432F-A77F-33AD1A911673}"/>
              </a:ext>
            </a:extLst>
          </p:cNvPr>
          <p:cNvGrpSpPr>
            <a:grpSpLocks/>
          </p:cNvGrpSpPr>
          <p:nvPr/>
        </p:nvGrpSpPr>
        <p:grpSpPr bwMode="auto">
          <a:xfrm>
            <a:off x="4572000" y="1341438"/>
            <a:ext cx="287338" cy="288925"/>
            <a:chOff x="0" y="0"/>
            <a:chExt cx="181" cy="182"/>
          </a:xfrm>
        </p:grpSpPr>
        <p:sp>
          <p:nvSpPr>
            <p:cNvPr id="9273" name="Line 20">
              <a:extLst>
                <a:ext uri="{FF2B5EF4-FFF2-40B4-BE49-F238E27FC236}">
                  <a16:creationId xmlns:a16="http://schemas.microsoft.com/office/drawing/2014/main" id="{C4A70722-2667-44E9-8295-F2BB52C9ACC3}"/>
                </a:ext>
              </a:extLst>
            </p:cNvPr>
            <p:cNvSpPr>
              <a:spLocks noChangeShapeType="1"/>
            </p:cNvSpPr>
            <p:nvPr/>
          </p:nvSpPr>
          <p:spPr bwMode="auto">
            <a:xfrm>
              <a:off x="91" y="0"/>
              <a:ext cx="1" cy="18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ctr">
              <a:spAutoFit/>
            </a:bodyPr>
            <a:lstStyle/>
            <a:p>
              <a:endParaRPr lang="zh-CN" altLang="en-US"/>
            </a:p>
          </p:txBody>
        </p:sp>
        <p:sp>
          <p:nvSpPr>
            <p:cNvPr id="9274" name="Line 21">
              <a:extLst>
                <a:ext uri="{FF2B5EF4-FFF2-40B4-BE49-F238E27FC236}">
                  <a16:creationId xmlns:a16="http://schemas.microsoft.com/office/drawing/2014/main" id="{B78AB36B-C8C9-4202-B1EA-3B851AC37EF7}"/>
                </a:ext>
              </a:extLst>
            </p:cNvPr>
            <p:cNvSpPr>
              <a:spLocks noChangeShapeType="1"/>
            </p:cNvSpPr>
            <p:nvPr/>
          </p:nvSpPr>
          <p:spPr bwMode="auto">
            <a:xfrm flipV="1">
              <a:off x="0" y="0"/>
              <a:ext cx="181"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spAutoFit/>
            </a:bodyPr>
            <a:lstStyle/>
            <a:p>
              <a:endParaRPr lang="zh-CN" altLang="en-US"/>
            </a:p>
          </p:txBody>
        </p:sp>
      </p:grpSp>
      <p:sp>
        <p:nvSpPr>
          <p:cNvPr id="69654" name="Line 22">
            <a:extLst>
              <a:ext uri="{FF2B5EF4-FFF2-40B4-BE49-F238E27FC236}">
                <a16:creationId xmlns:a16="http://schemas.microsoft.com/office/drawing/2014/main" id="{13DE96DF-A3CD-480B-BC1B-26BBCE5580B9}"/>
              </a:ext>
            </a:extLst>
          </p:cNvPr>
          <p:cNvSpPr>
            <a:spLocks noChangeShapeType="1"/>
          </p:cNvSpPr>
          <p:nvPr/>
        </p:nvSpPr>
        <p:spPr bwMode="auto">
          <a:xfrm flipH="1">
            <a:off x="4859338" y="1628775"/>
            <a:ext cx="1587" cy="1008063"/>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sp>
        <p:nvSpPr>
          <p:cNvPr id="69655" name="Line 23">
            <a:extLst>
              <a:ext uri="{FF2B5EF4-FFF2-40B4-BE49-F238E27FC236}">
                <a16:creationId xmlns:a16="http://schemas.microsoft.com/office/drawing/2014/main" id="{7990EFCD-6DE5-4416-A07E-6B78865556B0}"/>
              </a:ext>
            </a:extLst>
          </p:cNvPr>
          <p:cNvSpPr>
            <a:spLocks noChangeShapeType="1"/>
          </p:cNvSpPr>
          <p:nvPr/>
        </p:nvSpPr>
        <p:spPr bwMode="auto">
          <a:xfrm flipH="1" flipV="1">
            <a:off x="4859338" y="1628775"/>
            <a:ext cx="0" cy="1008063"/>
          </a:xfrm>
          <a:prstGeom prst="line">
            <a:avLst/>
          </a:prstGeom>
          <a:noFill/>
          <a:ln w="1905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grpSp>
        <p:nvGrpSpPr>
          <p:cNvPr id="9234" name="Group 24">
            <a:extLst>
              <a:ext uri="{FF2B5EF4-FFF2-40B4-BE49-F238E27FC236}">
                <a16:creationId xmlns:a16="http://schemas.microsoft.com/office/drawing/2014/main" id="{6B1F9F63-0901-43E1-B25D-4ED0818133E7}"/>
              </a:ext>
            </a:extLst>
          </p:cNvPr>
          <p:cNvGrpSpPr>
            <a:grpSpLocks/>
          </p:cNvGrpSpPr>
          <p:nvPr/>
        </p:nvGrpSpPr>
        <p:grpSpPr bwMode="auto">
          <a:xfrm>
            <a:off x="4283075" y="1125538"/>
            <a:ext cx="865188" cy="504825"/>
            <a:chOff x="0" y="0"/>
            <a:chExt cx="499" cy="318"/>
          </a:xfrm>
        </p:grpSpPr>
        <p:sp>
          <p:nvSpPr>
            <p:cNvPr id="9270" name="Line 25">
              <a:extLst>
                <a:ext uri="{FF2B5EF4-FFF2-40B4-BE49-F238E27FC236}">
                  <a16:creationId xmlns:a16="http://schemas.microsoft.com/office/drawing/2014/main" id="{DED773C3-3A38-46A8-9CD6-1114134F9D3F}"/>
                </a:ext>
              </a:extLst>
            </p:cNvPr>
            <p:cNvSpPr>
              <a:spLocks noChangeShapeType="1"/>
            </p:cNvSpPr>
            <p:nvPr/>
          </p:nvSpPr>
          <p:spPr bwMode="auto">
            <a:xfrm flipV="1">
              <a:off x="0" y="0"/>
              <a:ext cx="0" cy="31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sp>
          <p:nvSpPr>
            <p:cNvPr id="9271" name="Line 26">
              <a:extLst>
                <a:ext uri="{FF2B5EF4-FFF2-40B4-BE49-F238E27FC236}">
                  <a16:creationId xmlns:a16="http://schemas.microsoft.com/office/drawing/2014/main" id="{3B5F67C5-4770-44DA-834A-4E60AC294B00}"/>
                </a:ext>
              </a:extLst>
            </p:cNvPr>
            <p:cNvSpPr>
              <a:spLocks noChangeShapeType="1"/>
            </p:cNvSpPr>
            <p:nvPr/>
          </p:nvSpPr>
          <p:spPr bwMode="auto">
            <a:xfrm>
              <a:off x="0" y="0"/>
              <a:ext cx="49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sp>
          <p:nvSpPr>
            <p:cNvPr id="9272" name="Line 27">
              <a:extLst>
                <a:ext uri="{FF2B5EF4-FFF2-40B4-BE49-F238E27FC236}">
                  <a16:creationId xmlns:a16="http://schemas.microsoft.com/office/drawing/2014/main" id="{A2AF25ED-4E1B-4045-AC34-3A313263F845}"/>
                </a:ext>
              </a:extLst>
            </p:cNvPr>
            <p:cNvSpPr>
              <a:spLocks noChangeShapeType="1"/>
            </p:cNvSpPr>
            <p:nvPr/>
          </p:nvSpPr>
          <p:spPr bwMode="auto">
            <a:xfrm>
              <a:off x="499" y="0"/>
              <a:ext cx="0" cy="31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grpSp>
      <p:sp>
        <p:nvSpPr>
          <p:cNvPr id="9235" name="Rectangle 28">
            <a:extLst>
              <a:ext uri="{FF2B5EF4-FFF2-40B4-BE49-F238E27FC236}">
                <a16:creationId xmlns:a16="http://schemas.microsoft.com/office/drawing/2014/main" id="{1F0E39F6-3E1D-476B-9193-F25D0AC03B50}"/>
              </a:ext>
            </a:extLst>
          </p:cNvPr>
          <p:cNvSpPr>
            <a:spLocks noChangeArrowheads="1"/>
          </p:cNvSpPr>
          <p:nvPr/>
        </p:nvSpPr>
        <p:spPr bwMode="auto">
          <a:xfrm>
            <a:off x="4787900" y="2636838"/>
            <a:ext cx="287338" cy="71437"/>
          </a:xfrm>
          <a:prstGeom prst="rect">
            <a:avLst/>
          </a:prstGeom>
          <a:solidFill>
            <a:srgbClr val="FF0000"/>
          </a:solidFill>
          <a:ln w="9525">
            <a:solidFill>
              <a:schemeClr val="tx1"/>
            </a:solidFill>
            <a:miter lim="800000"/>
            <a:headEnd/>
            <a:tailEnd/>
          </a:ln>
        </p:spPr>
        <p:txBody>
          <a:bodyPr wrap="none" lIns="92075" tIns="46038" rIns="92075" bIns="46038" anchor="ct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9236" name="Rectangle 29">
            <a:extLst>
              <a:ext uri="{FF2B5EF4-FFF2-40B4-BE49-F238E27FC236}">
                <a16:creationId xmlns:a16="http://schemas.microsoft.com/office/drawing/2014/main" id="{A38801D2-6E01-4452-B773-F50CA798AE8B}"/>
              </a:ext>
            </a:extLst>
          </p:cNvPr>
          <p:cNvSpPr>
            <a:spLocks noChangeArrowheads="1"/>
          </p:cNvSpPr>
          <p:nvPr/>
        </p:nvSpPr>
        <p:spPr bwMode="auto">
          <a:xfrm>
            <a:off x="6731000" y="1628775"/>
            <a:ext cx="2016125" cy="1512888"/>
          </a:xfrm>
          <a:prstGeom prst="rect">
            <a:avLst/>
          </a:prstGeom>
          <a:solidFill>
            <a:schemeClr val="bg1"/>
          </a:solidFill>
          <a:ln w="25400">
            <a:solidFill>
              <a:schemeClr val="tx1"/>
            </a:solidFill>
            <a:miter lim="800000"/>
            <a:headEnd/>
            <a:tailEnd/>
          </a:ln>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9662" name="Line 30">
            <a:extLst>
              <a:ext uri="{FF2B5EF4-FFF2-40B4-BE49-F238E27FC236}">
                <a16:creationId xmlns:a16="http://schemas.microsoft.com/office/drawing/2014/main" id="{D88D1552-1F18-412F-9CE4-C3A21D0F8AEB}"/>
              </a:ext>
            </a:extLst>
          </p:cNvPr>
          <p:cNvSpPr>
            <a:spLocks noChangeShapeType="1"/>
          </p:cNvSpPr>
          <p:nvPr/>
        </p:nvSpPr>
        <p:spPr bwMode="auto">
          <a:xfrm>
            <a:off x="7739063" y="1628775"/>
            <a:ext cx="0" cy="1008063"/>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sp>
        <p:nvSpPr>
          <p:cNvPr id="69663" name="Line 31">
            <a:extLst>
              <a:ext uri="{FF2B5EF4-FFF2-40B4-BE49-F238E27FC236}">
                <a16:creationId xmlns:a16="http://schemas.microsoft.com/office/drawing/2014/main" id="{593AD2DC-0E74-42CA-9D8A-56492A7DB77D}"/>
              </a:ext>
            </a:extLst>
          </p:cNvPr>
          <p:cNvSpPr>
            <a:spLocks noChangeShapeType="1"/>
          </p:cNvSpPr>
          <p:nvPr/>
        </p:nvSpPr>
        <p:spPr bwMode="auto">
          <a:xfrm flipH="1" flipV="1">
            <a:off x="7740650" y="1628775"/>
            <a:ext cx="1588" cy="1008063"/>
          </a:xfrm>
          <a:prstGeom prst="line">
            <a:avLst/>
          </a:prstGeom>
          <a:noFill/>
          <a:ln w="1905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grpSp>
        <p:nvGrpSpPr>
          <p:cNvPr id="9239" name="Group 32">
            <a:extLst>
              <a:ext uri="{FF2B5EF4-FFF2-40B4-BE49-F238E27FC236}">
                <a16:creationId xmlns:a16="http://schemas.microsoft.com/office/drawing/2014/main" id="{82C64B4E-E295-4636-8F67-CC3CB25C22A0}"/>
              </a:ext>
            </a:extLst>
          </p:cNvPr>
          <p:cNvGrpSpPr>
            <a:grpSpLocks/>
          </p:cNvGrpSpPr>
          <p:nvPr/>
        </p:nvGrpSpPr>
        <p:grpSpPr bwMode="auto">
          <a:xfrm>
            <a:off x="7594600" y="1341438"/>
            <a:ext cx="287338" cy="288925"/>
            <a:chOff x="0" y="0"/>
            <a:chExt cx="181" cy="182"/>
          </a:xfrm>
        </p:grpSpPr>
        <p:sp>
          <p:nvSpPr>
            <p:cNvPr id="9268" name="Line 33">
              <a:extLst>
                <a:ext uri="{FF2B5EF4-FFF2-40B4-BE49-F238E27FC236}">
                  <a16:creationId xmlns:a16="http://schemas.microsoft.com/office/drawing/2014/main" id="{4A195D79-E859-4337-B416-6526F5078FBC}"/>
                </a:ext>
              </a:extLst>
            </p:cNvPr>
            <p:cNvSpPr>
              <a:spLocks noChangeShapeType="1"/>
            </p:cNvSpPr>
            <p:nvPr/>
          </p:nvSpPr>
          <p:spPr bwMode="auto">
            <a:xfrm>
              <a:off x="91" y="0"/>
              <a:ext cx="1" cy="18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ctr">
              <a:spAutoFit/>
            </a:bodyPr>
            <a:lstStyle/>
            <a:p>
              <a:endParaRPr lang="zh-CN" altLang="en-US"/>
            </a:p>
          </p:txBody>
        </p:sp>
        <p:sp>
          <p:nvSpPr>
            <p:cNvPr id="9269" name="Line 34">
              <a:extLst>
                <a:ext uri="{FF2B5EF4-FFF2-40B4-BE49-F238E27FC236}">
                  <a16:creationId xmlns:a16="http://schemas.microsoft.com/office/drawing/2014/main" id="{2B483989-5EEB-4118-B804-100955ED1442}"/>
                </a:ext>
              </a:extLst>
            </p:cNvPr>
            <p:cNvSpPr>
              <a:spLocks noChangeShapeType="1"/>
            </p:cNvSpPr>
            <p:nvPr/>
          </p:nvSpPr>
          <p:spPr bwMode="auto">
            <a:xfrm flipV="1">
              <a:off x="0" y="0"/>
              <a:ext cx="181"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spAutoFit/>
            </a:bodyPr>
            <a:lstStyle/>
            <a:p>
              <a:endParaRPr lang="zh-CN" altLang="en-US"/>
            </a:p>
          </p:txBody>
        </p:sp>
      </p:grpSp>
      <p:sp>
        <p:nvSpPr>
          <p:cNvPr id="69667" name="Line 35">
            <a:extLst>
              <a:ext uri="{FF2B5EF4-FFF2-40B4-BE49-F238E27FC236}">
                <a16:creationId xmlns:a16="http://schemas.microsoft.com/office/drawing/2014/main" id="{A4D19FE2-260F-42B0-B3F9-7899807E271F}"/>
              </a:ext>
            </a:extLst>
          </p:cNvPr>
          <p:cNvSpPr>
            <a:spLocks noChangeShapeType="1"/>
          </p:cNvSpPr>
          <p:nvPr/>
        </p:nvSpPr>
        <p:spPr bwMode="auto">
          <a:xfrm flipH="1">
            <a:off x="7881938" y="1628775"/>
            <a:ext cx="1587" cy="1008063"/>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sp>
        <p:nvSpPr>
          <p:cNvPr id="69668" name="Line 36">
            <a:extLst>
              <a:ext uri="{FF2B5EF4-FFF2-40B4-BE49-F238E27FC236}">
                <a16:creationId xmlns:a16="http://schemas.microsoft.com/office/drawing/2014/main" id="{1BD8BFE6-EE31-49AD-800B-8E67D19D0A3C}"/>
              </a:ext>
            </a:extLst>
          </p:cNvPr>
          <p:cNvSpPr>
            <a:spLocks noChangeShapeType="1"/>
          </p:cNvSpPr>
          <p:nvPr/>
        </p:nvSpPr>
        <p:spPr bwMode="auto">
          <a:xfrm flipH="1" flipV="1">
            <a:off x="7885113" y="1628775"/>
            <a:ext cx="0" cy="1008063"/>
          </a:xfrm>
          <a:prstGeom prst="line">
            <a:avLst/>
          </a:prstGeom>
          <a:noFill/>
          <a:ln w="1905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grpSp>
        <p:nvGrpSpPr>
          <p:cNvPr id="9242" name="Group 37">
            <a:extLst>
              <a:ext uri="{FF2B5EF4-FFF2-40B4-BE49-F238E27FC236}">
                <a16:creationId xmlns:a16="http://schemas.microsoft.com/office/drawing/2014/main" id="{DBB3F74F-5DDD-4362-A48C-60D962A0C577}"/>
              </a:ext>
            </a:extLst>
          </p:cNvPr>
          <p:cNvGrpSpPr>
            <a:grpSpLocks/>
          </p:cNvGrpSpPr>
          <p:nvPr/>
        </p:nvGrpSpPr>
        <p:grpSpPr bwMode="auto">
          <a:xfrm>
            <a:off x="7305675" y="1125538"/>
            <a:ext cx="865188" cy="504825"/>
            <a:chOff x="0" y="0"/>
            <a:chExt cx="499" cy="318"/>
          </a:xfrm>
        </p:grpSpPr>
        <p:sp>
          <p:nvSpPr>
            <p:cNvPr id="9265" name="Line 38">
              <a:extLst>
                <a:ext uri="{FF2B5EF4-FFF2-40B4-BE49-F238E27FC236}">
                  <a16:creationId xmlns:a16="http://schemas.microsoft.com/office/drawing/2014/main" id="{7915657E-0DB1-40A2-A2D3-41A98B088703}"/>
                </a:ext>
              </a:extLst>
            </p:cNvPr>
            <p:cNvSpPr>
              <a:spLocks noChangeShapeType="1"/>
            </p:cNvSpPr>
            <p:nvPr/>
          </p:nvSpPr>
          <p:spPr bwMode="auto">
            <a:xfrm flipV="1">
              <a:off x="0" y="0"/>
              <a:ext cx="0" cy="31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sp>
          <p:nvSpPr>
            <p:cNvPr id="9266" name="Line 39">
              <a:extLst>
                <a:ext uri="{FF2B5EF4-FFF2-40B4-BE49-F238E27FC236}">
                  <a16:creationId xmlns:a16="http://schemas.microsoft.com/office/drawing/2014/main" id="{15EC7FC1-B28A-467F-835B-380FE40B008D}"/>
                </a:ext>
              </a:extLst>
            </p:cNvPr>
            <p:cNvSpPr>
              <a:spLocks noChangeShapeType="1"/>
            </p:cNvSpPr>
            <p:nvPr/>
          </p:nvSpPr>
          <p:spPr bwMode="auto">
            <a:xfrm>
              <a:off x="0" y="0"/>
              <a:ext cx="49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sp>
          <p:nvSpPr>
            <p:cNvPr id="9267" name="Line 40">
              <a:extLst>
                <a:ext uri="{FF2B5EF4-FFF2-40B4-BE49-F238E27FC236}">
                  <a16:creationId xmlns:a16="http://schemas.microsoft.com/office/drawing/2014/main" id="{6C9C01CD-79E2-4EDC-8FB4-E8F3A094EF64}"/>
                </a:ext>
              </a:extLst>
            </p:cNvPr>
            <p:cNvSpPr>
              <a:spLocks noChangeShapeType="1"/>
            </p:cNvSpPr>
            <p:nvPr/>
          </p:nvSpPr>
          <p:spPr bwMode="auto">
            <a:xfrm>
              <a:off x="499" y="0"/>
              <a:ext cx="0" cy="31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grpSp>
      <p:sp>
        <p:nvSpPr>
          <p:cNvPr id="9243" name="Rectangle 41">
            <a:extLst>
              <a:ext uri="{FF2B5EF4-FFF2-40B4-BE49-F238E27FC236}">
                <a16:creationId xmlns:a16="http://schemas.microsoft.com/office/drawing/2014/main" id="{70F86F30-0D56-41B8-BC00-17728D22A174}"/>
              </a:ext>
            </a:extLst>
          </p:cNvPr>
          <p:cNvSpPr>
            <a:spLocks noChangeArrowheads="1"/>
          </p:cNvSpPr>
          <p:nvPr/>
        </p:nvSpPr>
        <p:spPr bwMode="auto">
          <a:xfrm>
            <a:off x="7380288" y="2636838"/>
            <a:ext cx="717550" cy="71437"/>
          </a:xfrm>
          <a:prstGeom prst="rect">
            <a:avLst/>
          </a:prstGeom>
          <a:solidFill>
            <a:srgbClr val="FF0000"/>
          </a:solidFill>
          <a:ln w="9525">
            <a:solidFill>
              <a:schemeClr val="tx1"/>
            </a:solidFill>
            <a:miter lim="800000"/>
            <a:headEnd/>
            <a:tailEnd/>
          </a:ln>
        </p:spPr>
        <p:txBody>
          <a:bodyPr lIns="92075" tIns="46038" rIns="92075" bIns="46038" anchor="ct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9244" name="Rectangle 42">
            <a:extLst>
              <a:ext uri="{FF2B5EF4-FFF2-40B4-BE49-F238E27FC236}">
                <a16:creationId xmlns:a16="http://schemas.microsoft.com/office/drawing/2014/main" id="{CAD86E06-7D45-4CDE-B4DA-47381285ED8A}"/>
              </a:ext>
            </a:extLst>
          </p:cNvPr>
          <p:cNvSpPr>
            <a:spLocks noChangeArrowheads="1"/>
          </p:cNvSpPr>
          <p:nvPr/>
        </p:nvSpPr>
        <p:spPr bwMode="auto">
          <a:xfrm>
            <a:off x="898525" y="3357563"/>
            <a:ext cx="2016125" cy="1079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9245" name="Line 43">
            <a:extLst>
              <a:ext uri="{FF2B5EF4-FFF2-40B4-BE49-F238E27FC236}">
                <a16:creationId xmlns:a16="http://schemas.microsoft.com/office/drawing/2014/main" id="{C9B69503-E034-42D0-AA6C-52832B88CDD0}"/>
              </a:ext>
            </a:extLst>
          </p:cNvPr>
          <p:cNvSpPr>
            <a:spLocks noChangeShapeType="1"/>
          </p:cNvSpPr>
          <p:nvPr/>
        </p:nvSpPr>
        <p:spPr bwMode="auto">
          <a:xfrm>
            <a:off x="971550" y="4365625"/>
            <a:ext cx="1800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sp>
        <p:nvSpPr>
          <p:cNvPr id="9246" name="Line 44">
            <a:extLst>
              <a:ext uri="{FF2B5EF4-FFF2-40B4-BE49-F238E27FC236}">
                <a16:creationId xmlns:a16="http://schemas.microsoft.com/office/drawing/2014/main" id="{0ED7F398-AB8F-43DE-9444-71D00D459D89}"/>
              </a:ext>
            </a:extLst>
          </p:cNvPr>
          <p:cNvSpPr>
            <a:spLocks noChangeShapeType="1"/>
          </p:cNvSpPr>
          <p:nvPr/>
        </p:nvSpPr>
        <p:spPr bwMode="auto">
          <a:xfrm flipV="1">
            <a:off x="1042988" y="3573463"/>
            <a:ext cx="0"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spAutoFit/>
          </a:bodyPr>
          <a:lstStyle/>
          <a:p>
            <a:endParaRPr lang="zh-CN" altLang="en-US"/>
          </a:p>
        </p:txBody>
      </p:sp>
      <p:sp>
        <p:nvSpPr>
          <p:cNvPr id="69677" name="Line 45">
            <a:extLst>
              <a:ext uri="{FF2B5EF4-FFF2-40B4-BE49-F238E27FC236}">
                <a16:creationId xmlns:a16="http://schemas.microsoft.com/office/drawing/2014/main" id="{F2854699-7AE4-43EA-9935-FD102322F340}"/>
              </a:ext>
            </a:extLst>
          </p:cNvPr>
          <p:cNvSpPr>
            <a:spLocks noChangeShapeType="1"/>
          </p:cNvSpPr>
          <p:nvPr/>
        </p:nvSpPr>
        <p:spPr bwMode="auto">
          <a:xfrm flipV="1">
            <a:off x="1763713" y="3717925"/>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sp>
        <p:nvSpPr>
          <p:cNvPr id="69678" name="Line 46">
            <a:extLst>
              <a:ext uri="{FF2B5EF4-FFF2-40B4-BE49-F238E27FC236}">
                <a16:creationId xmlns:a16="http://schemas.microsoft.com/office/drawing/2014/main" id="{60B612B4-5521-4271-9184-CE3BB33DF33A}"/>
              </a:ext>
            </a:extLst>
          </p:cNvPr>
          <p:cNvSpPr>
            <a:spLocks noChangeShapeType="1"/>
          </p:cNvSpPr>
          <p:nvPr/>
        </p:nvSpPr>
        <p:spPr bwMode="auto">
          <a:xfrm flipV="1">
            <a:off x="2555875" y="3933825"/>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sp>
        <p:nvSpPr>
          <p:cNvPr id="9249" name="Rectangle 47">
            <a:extLst>
              <a:ext uri="{FF2B5EF4-FFF2-40B4-BE49-F238E27FC236}">
                <a16:creationId xmlns:a16="http://schemas.microsoft.com/office/drawing/2014/main" id="{B2D5D384-EC5E-4E85-8C28-AA72698E6ABF}"/>
              </a:ext>
            </a:extLst>
          </p:cNvPr>
          <p:cNvSpPr>
            <a:spLocks noChangeArrowheads="1"/>
          </p:cNvSpPr>
          <p:nvPr/>
        </p:nvSpPr>
        <p:spPr bwMode="auto">
          <a:xfrm>
            <a:off x="3706813" y="3357563"/>
            <a:ext cx="2016125" cy="1079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9250" name="Line 48">
            <a:extLst>
              <a:ext uri="{FF2B5EF4-FFF2-40B4-BE49-F238E27FC236}">
                <a16:creationId xmlns:a16="http://schemas.microsoft.com/office/drawing/2014/main" id="{1A4B6347-9CB0-439D-8442-BDC9706BC380}"/>
              </a:ext>
            </a:extLst>
          </p:cNvPr>
          <p:cNvSpPr>
            <a:spLocks noChangeShapeType="1"/>
          </p:cNvSpPr>
          <p:nvPr/>
        </p:nvSpPr>
        <p:spPr bwMode="auto">
          <a:xfrm>
            <a:off x="3781425" y="4365625"/>
            <a:ext cx="1800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sp>
        <p:nvSpPr>
          <p:cNvPr id="9251" name="Line 49">
            <a:extLst>
              <a:ext uri="{FF2B5EF4-FFF2-40B4-BE49-F238E27FC236}">
                <a16:creationId xmlns:a16="http://schemas.microsoft.com/office/drawing/2014/main" id="{861F5A4E-7365-4A7C-8360-19660F0E3A11}"/>
              </a:ext>
            </a:extLst>
          </p:cNvPr>
          <p:cNvSpPr>
            <a:spLocks noChangeShapeType="1"/>
          </p:cNvSpPr>
          <p:nvPr/>
        </p:nvSpPr>
        <p:spPr bwMode="auto">
          <a:xfrm flipV="1">
            <a:off x="3852863" y="3573463"/>
            <a:ext cx="0"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spAutoFit/>
          </a:bodyPr>
          <a:lstStyle/>
          <a:p>
            <a:endParaRPr lang="zh-CN" altLang="en-US"/>
          </a:p>
        </p:txBody>
      </p:sp>
      <p:sp>
        <p:nvSpPr>
          <p:cNvPr id="69682" name="Line 50">
            <a:extLst>
              <a:ext uri="{FF2B5EF4-FFF2-40B4-BE49-F238E27FC236}">
                <a16:creationId xmlns:a16="http://schemas.microsoft.com/office/drawing/2014/main" id="{D35F3EE3-DE37-467F-917F-CA0B8EAC164C}"/>
              </a:ext>
            </a:extLst>
          </p:cNvPr>
          <p:cNvSpPr>
            <a:spLocks noChangeShapeType="1"/>
          </p:cNvSpPr>
          <p:nvPr/>
        </p:nvSpPr>
        <p:spPr bwMode="auto">
          <a:xfrm flipV="1">
            <a:off x="4572000" y="3717925"/>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sp>
        <p:nvSpPr>
          <p:cNvPr id="69683" name="Line 51">
            <a:extLst>
              <a:ext uri="{FF2B5EF4-FFF2-40B4-BE49-F238E27FC236}">
                <a16:creationId xmlns:a16="http://schemas.microsoft.com/office/drawing/2014/main" id="{E13A992D-E8DB-4919-9A1F-F80B4F131FA1}"/>
              </a:ext>
            </a:extLst>
          </p:cNvPr>
          <p:cNvSpPr>
            <a:spLocks noChangeShapeType="1"/>
          </p:cNvSpPr>
          <p:nvPr/>
        </p:nvSpPr>
        <p:spPr bwMode="auto">
          <a:xfrm flipV="1">
            <a:off x="4284663" y="3933825"/>
            <a:ext cx="0" cy="431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sp>
        <p:nvSpPr>
          <p:cNvPr id="9254" name="Rectangle 52">
            <a:extLst>
              <a:ext uri="{FF2B5EF4-FFF2-40B4-BE49-F238E27FC236}">
                <a16:creationId xmlns:a16="http://schemas.microsoft.com/office/drawing/2014/main" id="{F05D3F11-BEE2-45EE-841E-1814C05600A4}"/>
              </a:ext>
            </a:extLst>
          </p:cNvPr>
          <p:cNvSpPr>
            <a:spLocks noChangeArrowheads="1"/>
          </p:cNvSpPr>
          <p:nvPr/>
        </p:nvSpPr>
        <p:spPr bwMode="auto">
          <a:xfrm>
            <a:off x="6731000" y="3357563"/>
            <a:ext cx="2016125" cy="1079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9255" name="Line 53">
            <a:extLst>
              <a:ext uri="{FF2B5EF4-FFF2-40B4-BE49-F238E27FC236}">
                <a16:creationId xmlns:a16="http://schemas.microsoft.com/office/drawing/2014/main" id="{7A74E3F2-2443-4C21-8339-FF6B21481BBC}"/>
              </a:ext>
            </a:extLst>
          </p:cNvPr>
          <p:cNvSpPr>
            <a:spLocks noChangeShapeType="1"/>
          </p:cNvSpPr>
          <p:nvPr/>
        </p:nvSpPr>
        <p:spPr bwMode="auto">
          <a:xfrm>
            <a:off x="6804025" y="4365625"/>
            <a:ext cx="1800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sp>
        <p:nvSpPr>
          <p:cNvPr id="9256" name="Line 54">
            <a:extLst>
              <a:ext uri="{FF2B5EF4-FFF2-40B4-BE49-F238E27FC236}">
                <a16:creationId xmlns:a16="http://schemas.microsoft.com/office/drawing/2014/main" id="{1564A8C0-802C-45DF-8070-B3489AAD6A14}"/>
              </a:ext>
            </a:extLst>
          </p:cNvPr>
          <p:cNvSpPr>
            <a:spLocks noChangeShapeType="1"/>
          </p:cNvSpPr>
          <p:nvPr/>
        </p:nvSpPr>
        <p:spPr bwMode="auto">
          <a:xfrm flipV="1">
            <a:off x="6875463" y="3573463"/>
            <a:ext cx="0"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spAutoFit/>
          </a:bodyPr>
          <a:lstStyle/>
          <a:p>
            <a:endParaRPr lang="zh-CN" altLang="en-US"/>
          </a:p>
        </p:txBody>
      </p:sp>
      <p:sp>
        <p:nvSpPr>
          <p:cNvPr id="69687" name="Line 55">
            <a:extLst>
              <a:ext uri="{FF2B5EF4-FFF2-40B4-BE49-F238E27FC236}">
                <a16:creationId xmlns:a16="http://schemas.microsoft.com/office/drawing/2014/main" id="{BE35DFA2-3B31-4732-B1C0-3696C4811EF0}"/>
              </a:ext>
            </a:extLst>
          </p:cNvPr>
          <p:cNvSpPr>
            <a:spLocks noChangeShapeType="1"/>
          </p:cNvSpPr>
          <p:nvPr/>
        </p:nvSpPr>
        <p:spPr bwMode="auto">
          <a:xfrm flipV="1">
            <a:off x="7307263" y="3717925"/>
            <a:ext cx="0" cy="6477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sp>
        <p:nvSpPr>
          <p:cNvPr id="69688" name="Line 56">
            <a:extLst>
              <a:ext uri="{FF2B5EF4-FFF2-40B4-BE49-F238E27FC236}">
                <a16:creationId xmlns:a16="http://schemas.microsoft.com/office/drawing/2014/main" id="{89E87F87-0D66-42C4-9C12-F38D166512D3}"/>
              </a:ext>
            </a:extLst>
          </p:cNvPr>
          <p:cNvSpPr>
            <a:spLocks noChangeShapeType="1"/>
          </p:cNvSpPr>
          <p:nvPr/>
        </p:nvSpPr>
        <p:spPr bwMode="auto">
          <a:xfrm flipV="1">
            <a:off x="7596188" y="3860800"/>
            <a:ext cx="0" cy="5048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92075" tIns="46038" rIns="92075" bIns="46038" anchor="ctr">
            <a:spAutoFit/>
          </a:bodyPr>
          <a:lstStyle/>
          <a:p>
            <a:endParaRPr lang="zh-CN" altLang="en-US"/>
          </a:p>
        </p:txBody>
      </p:sp>
      <p:sp>
        <p:nvSpPr>
          <p:cNvPr id="69689" name="AutoShape 57">
            <a:extLst>
              <a:ext uri="{FF2B5EF4-FFF2-40B4-BE49-F238E27FC236}">
                <a16:creationId xmlns:a16="http://schemas.microsoft.com/office/drawing/2014/main" id="{D7E16BD7-AA5B-49CD-B34A-9506D5EBE135}"/>
              </a:ext>
            </a:extLst>
          </p:cNvPr>
          <p:cNvSpPr>
            <a:spLocks noChangeArrowheads="1"/>
          </p:cNvSpPr>
          <p:nvPr/>
        </p:nvSpPr>
        <p:spPr bwMode="auto">
          <a:xfrm>
            <a:off x="3059113" y="2420938"/>
            <a:ext cx="431800" cy="288925"/>
          </a:xfrm>
          <a:prstGeom prst="wedgeRectCallout">
            <a:avLst>
              <a:gd name="adj1" fmla="val 299264"/>
              <a:gd name="adj2" fmla="val 39120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US" altLang="zh-CN">
                <a:latin typeface="Arial" panose="020B0604020202020204" pitchFamily="34" charset="0"/>
              </a:rPr>
              <a:t>B</a:t>
            </a:r>
            <a:r>
              <a:rPr lang="en-US" altLang="zh-CN" sz="1200" b="1">
                <a:latin typeface="Arial" panose="020B0604020202020204" pitchFamily="34" charset="0"/>
              </a:rPr>
              <a:t>1</a:t>
            </a:r>
          </a:p>
        </p:txBody>
      </p:sp>
      <p:sp>
        <p:nvSpPr>
          <p:cNvPr id="69690" name="AutoShape 58">
            <a:extLst>
              <a:ext uri="{FF2B5EF4-FFF2-40B4-BE49-F238E27FC236}">
                <a16:creationId xmlns:a16="http://schemas.microsoft.com/office/drawing/2014/main" id="{D88F1CA6-9C63-43E1-9C42-E61DF21DD9AA}"/>
              </a:ext>
            </a:extLst>
          </p:cNvPr>
          <p:cNvSpPr>
            <a:spLocks noChangeArrowheads="1"/>
          </p:cNvSpPr>
          <p:nvPr/>
        </p:nvSpPr>
        <p:spPr bwMode="auto">
          <a:xfrm>
            <a:off x="250825" y="2420938"/>
            <a:ext cx="433388" cy="288925"/>
          </a:xfrm>
          <a:prstGeom prst="wedgeRectCallout">
            <a:avLst>
              <a:gd name="adj1" fmla="val 295421"/>
              <a:gd name="adj2" fmla="val 43791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US" altLang="zh-CN">
                <a:latin typeface="Arial" panose="020B0604020202020204" pitchFamily="34" charset="0"/>
              </a:rPr>
              <a:t>B</a:t>
            </a:r>
            <a:r>
              <a:rPr lang="en-US" altLang="zh-CN" sz="1200" b="1">
                <a:latin typeface="Arial" panose="020B0604020202020204" pitchFamily="34" charset="0"/>
              </a:rPr>
              <a:t>1</a:t>
            </a:r>
          </a:p>
        </p:txBody>
      </p:sp>
      <p:sp>
        <p:nvSpPr>
          <p:cNvPr id="69691" name="AutoShape 59">
            <a:extLst>
              <a:ext uri="{FF2B5EF4-FFF2-40B4-BE49-F238E27FC236}">
                <a16:creationId xmlns:a16="http://schemas.microsoft.com/office/drawing/2014/main" id="{DE844E8F-830F-4B25-9E15-99243A2540BF}"/>
              </a:ext>
            </a:extLst>
          </p:cNvPr>
          <p:cNvSpPr>
            <a:spLocks noChangeArrowheads="1"/>
          </p:cNvSpPr>
          <p:nvPr/>
        </p:nvSpPr>
        <p:spPr bwMode="auto">
          <a:xfrm>
            <a:off x="250825" y="3573463"/>
            <a:ext cx="431800" cy="288925"/>
          </a:xfrm>
          <a:prstGeom prst="wedgeRectCallout">
            <a:avLst>
              <a:gd name="adj1" fmla="val 473898"/>
              <a:gd name="adj2" fmla="val 136815"/>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US" altLang="zh-CN">
                <a:latin typeface="Arial" panose="020B0604020202020204" pitchFamily="34" charset="0"/>
              </a:rPr>
              <a:t>B</a:t>
            </a:r>
            <a:r>
              <a:rPr lang="en-US" altLang="zh-CN" sz="1200" b="1">
                <a:latin typeface="Arial" panose="020B0604020202020204" pitchFamily="34" charset="0"/>
              </a:rPr>
              <a:t>2</a:t>
            </a:r>
          </a:p>
        </p:txBody>
      </p:sp>
      <p:sp>
        <p:nvSpPr>
          <p:cNvPr id="69692" name="AutoShape 60">
            <a:extLst>
              <a:ext uri="{FF2B5EF4-FFF2-40B4-BE49-F238E27FC236}">
                <a16:creationId xmlns:a16="http://schemas.microsoft.com/office/drawing/2014/main" id="{00BF0D5F-0197-47A7-A059-1E0BF1A10803}"/>
              </a:ext>
            </a:extLst>
          </p:cNvPr>
          <p:cNvSpPr>
            <a:spLocks noChangeArrowheads="1"/>
          </p:cNvSpPr>
          <p:nvPr/>
        </p:nvSpPr>
        <p:spPr bwMode="auto">
          <a:xfrm>
            <a:off x="3059113" y="3573463"/>
            <a:ext cx="431800" cy="288925"/>
          </a:xfrm>
          <a:prstGeom prst="wedgeRectCallout">
            <a:avLst>
              <a:gd name="adj1" fmla="val 228676"/>
              <a:gd name="adj2" fmla="val 934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US" altLang="zh-CN">
                <a:latin typeface="Arial" panose="020B0604020202020204" pitchFamily="34" charset="0"/>
              </a:rPr>
              <a:t>F</a:t>
            </a:r>
            <a:r>
              <a:rPr lang="en-US" altLang="zh-CN" sz="1200" b="1">
                <a:latin typeface="Arial" panose="020B0604020202020204" pitchFamily="34" charset="0"/>
              </a:rPr>
              <a:t>1</a:t>
            </a:r>
          </a:p>
        </p:txBody>
      </p:sp>
      <p:sp>
        <p:nvSpPr>
          <p:cNvPr id="69693" name="AutoShape 61">
            <a:extLst>
              <a:ext uri="{FF2B5EF4-FFF2-40B4-BE49-F238E27FC236}">
                <a16:creationId xmlns:a16="http://schemas.microsoft.com/office/drawing/2014/main" id="{2BAE37FE-8533-45CE-9CC7-716798404528}"/>
              </a:ext>
            </a:extLst>
          </p:cNvPr>
          <p:cNvSpPr>
            <a:spLocks noChangeArrowheads="1"/>
          </p:cNvSpPr>
          <p:nvPr/>
        </p:nvSpPr>
        <p:spPr bwMode="auto">
          <a:xfrm>
            <a:off x="5940425" y="2420938"/>
            <a:ext cx="431800" cy="288925"/>
          </a:xfrm>
          <a:prstGeom prst="wedgeRectCallout">
            <a:avLst>
              <a:gd name="adj1" fmla="val 267278"/>
              <a:gd name="adj2" fmla="val 40879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US" altLang="zh-CN">
                <a:latin typeface="Arial" panose="020B0604020202020204" pitchFamily="34" charset="0"/>
              </a:rPr>
              <a:t>F</a:t>
            </a:r>
            <a:r>
              <a:rPr lang="en-US" altLang="zh-CN" sz="1200" b="1">
                <a:latin typeface="Arial" panose="020B0604020202020204" pitchFamily="34" charset="0"/>
              </a:rPr>
              <a:t>1</a:t>
            </a:r>
          </a:p>
        </p:txBody>
      </p:sp>
      <p:sp>
        <p:nvSpPr>
          <p:cNvPr id="69694" name="AutoShape 62">
            <a:extLst>
              <a:ext uri="{FF2B5EF4-FFF2-40B4-BE49-F238E27FC236}">
                <a16:creationId xmlns:a16="http://schemas.microsoft.com/office/drawing/2014/main" id="{D23C5C67-979D-4E19-A61B-C06486D12C8D}"/>
              </a:ext>
            </a:extLst>
          </p:cNvPr>
          <p:cNvSpPr>
            <a:spLocks noChangeArrowheads="1"/>
          </p:cNvSpPr>
          <p:nvPr/>
        </p:nvSpPr>
        <p:spPr bwMode="auto">
          <a:xfrm>
            <a:off x="5940425" y="3573463"/>
            <a:ext cx="431800" cy="288925"/>
          </a:xfrm>
          <a:prstGeom prst="wedgeRectCallout">
            <a:avLst>
              <a:gd name="adj1" fmla="val 320222"/>
              <a:gd name="adj2" fmla="val 124176"/>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US" altLang="zh-CN">
                <a:latin typeface="Arial" panose="020B0604020202020204" pitchFamily="34" charset="0"/>
              </a:rPr>
              <a:t>F</a:t>
            </a:r>
            <a:r>
              <a:rPr lang="en-US" altLang="zh-CN" sz="1200" b="1">
                <a:latin typeface="Arial" panose="020B0604020202020204" pitchFamily="34" charset="0"/>
              </a:rPr>
              <a:t>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9637"/>
                                        </p:tgtEl>
                                        <p:attrNameLst>
                                          <p:attrName>style.visibility</p:attrName>
                                        </p:attrNameLst>
                                      </p:cBhvr>
                                      <p:to>
                                        <p:strVal val="visible"/>
                                      </p:to>
                                    </p:set>
                                    <p:animEffect transition="in" filter="wipe(up)">
                                      <p:cBhvr>
                                        <p:cTn id="7" dur="3000"/>
                                        <p:tgtEl>
                                          <p:spTgt spid="69637"/>
                                        </p:tgtEl>
                                      </p:cBhvr>
                                    </p:animEffect>
                                  </p:childTnLst>
                                </p:cTn>
                              </p:par>
                            </p:childTnLst>
                          </p:cTn>
                        </p:par>
                        <p:par>
                          <p:cTn id="8" fill="hold" nodeType="afterGroup">
                            <p:stCondLst>
                              <p:cond delay="3000"/>
                            </p:stCondLst>
                            <p:childTnLst>
                              <p:par>
                                <p:cTn id="9" presetID="22" presetClass="entr" presetSubtype="4" fill="hold" nodeType="afterEffect">
                                  <p:stCondLst>
                                    <p:cond delay="0"/>
                                  </p:stCondLst>
                                  <p:childTnLst>
                                    <p:set>
                                      <p:cBhvr>
                                        <p:cTn id="10" dur="1" fill="hold">
                                          <p:stCondLst>
                                            <p:cond delay="0"/>
                                          </p:stCondLst>
                                        </p:cTn>
                                        <p:tgtEl>
                                          <p:spTgt spid="69638"/>
                                        </p:tgtEl>
                                        <p:attrNameLst>
                                          <p:attrName>style.visibility</p:attrName>
                                        </p:attrNameLst>
                                      </p:cBhvr>
                                      <p:to>
                                        <p:strVal val="visible"/>
                                      </p:to>
                                    </p:set>
                                    <p:animEffect transition="in" filter="wipe(down)">
                                      <p:cBhvr>
                                        <p:cTn id="11" dur="3000"/>
                                        <p:tgtEl>
                                          <p:spTgt spid="69638"/>
                                        </p:tgtEl>
                                      </p:cBhvr>
                                    </p:animEffect>
                                  </p:childTnLst>
                                </p:cTn>
                              </p:par>
                            </p:childTnLst>
                          </p:cTn>
                        </p:par>
                        <p:par>
                          <p:cTn id="12" fill="hold" nodeType="afterGroup">
                            <p:stCondLst>
                              <p:cond delay="6000"/>
                            </p:stCondLst>
                            <p:childTnLst>
                              <p:par>
                                <p:cTn id="13" presetID="22" presetClass="entr" presetSubtype="4" fill="hold" nodeType="afterEffect">
                                  <p:stCondLst>
                                    <p:cond delay="0"/>
                                  </p:stCondLst>
                                  <p:childTnLst>
                                    <p:set>
                                      <p:cBhvr>
                                        <p:cTn id="14" dur="1" fill="hold">
                                          <p:stCondLst>
                                            <p:cond delay="0"/>
                                          </p:stCondLst>
                                        </p:cTn>
                                        <p:tgtEl>
                                          <p:spTgt spid="69677"/>
                                        </p:tgtEl>
                                        <p:attrNameLst>
                                          <p:attrName>style.visibility</p:attrName>
                                        </p:attrNameLst>
                                      </p:cBhvr>
                                      <p:to>
                                        <p:strVal val="visible"/>
                                      </p:to>
                                    </p:set>
                                    <p:animEffect transition="in" filter="wipe(down)">
                                      <p:cBhvr>
                                        <p:cTn id="15" dur="3000"/>
                                        <p:tgtEl>
                                          <p:spTgt spid="69677"/>
                                        </p:tgtEl>
                                      </p:cBhvr>
                                    </p:animEffect>
                                  </p:childTnLst>
                                </p:cTn>
                              </p:par>
                            </p:childTnLst>
                          </p:cTn>
                        </p:par>
                        <p:par>
                          <p:cTn id="16" fill="hold" nodeType="afterGroup">
                            <p:stCondLst>
                              <p:cond delay="9000"/>
                            </p:stCondLst>
                            <p:childTnLst>
                              <p:par>
                                <p:cTn id="17" presetID="4" presetClass="entr" presetSubtype="16" fill="hold" grpId="0" nodeType="afterEffect">
                                  <p:stCondLst>
                                    <p:cond delay="0"/>
                                  </p:stCondLst>
                                  <p:childTnLst>
                                    <p:set>
                                      <p:cBhvr>
                                        <p:cTn id="18" dur="1" fill="hold">
                                          <p:stCondLst>
                                            <p:cond delay="0"/>
                                          </p:stCondLst>
                                        </p:cTn>
                                        <p:tgtEl>
                                          <p:spTgt spid="69690"/>
                                        </p:tgtEl>
                                        <p:attrNameLst>
                                          <p:attrName>style.visibility</p:attrName>
                                        </p:attrNameLst>
                                      </p:cBhvr>
                                      <p:to>
                                        <p:strVal val="visible"/>
                                      </p:to>
                                    </p:set>
                                    <p:animEffect transition="in" filter="box(in)">
                                      <p:cBhvr>
                                        <p:cTn id="19" dur="3000"/>
                                        <p:tgtEl>
                                          <p:spTgt spid="6969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69646"/>
                                        </p:tgtEl>
                                        <p:attrNameLst>
                                          <p:attrName>style.visibility</p:attrName>
                                        </p:attrNameLst>
                                      </p:cBhvr>
                                      <p:to>
                                        <p:strVal val="visible"/>
                                      </p:to>
                                    </p:set>
                                    <p:animEffect transition="in" filter="wipe(up)">
                                      <p:cBhvr>
                                        <p:cTn id="24" dur="3000"/>
                                        <p:tgtEl>
                                          <p:spTgt spid="69646"/>
                                        </p:tgtEl>
                                      </p:cBhvr>
                                    </p:animEffect>
                                  </p:childTnLst>
                                </p:cTn>
                              </p:par>
                            </p:childTnLst>
                          </p:cTn>
                        </p:par>
                        <p:par>
                          <p:cTn id="25" fill="hold" nodeType="afterGroup">
                            <p:stCondLst>
                              <p:cond delay="3000"/>
                            </p:stCondLst>
                            <p:childTnLst>
                              <p:par>
                                <p:cTn id="26" presetID="22" presetClass="entr" presetSubtype="4" fill="hold" nodeType="afterEffect">
                                  <p:stCondLst>
                                    <p:cond delay="0"/>
                                  </p:stCondLst>
                                  <p:childTnLst>
                                    <p:set>
                                      <p:cBhvr>
                                        <p:cTn id="27" dur="1" fill="hold">
                                          <p:stCondLst>
                                            <p:cond delay="0"/>
                                          </p:stCondLst>
                                        </p:cTn>
                                        <p:tgtEl>
                                          <p:spTgt spid="69647"/>
                                        </p:tgtEl>
                                        <p:attrNameLst>
                                          <p:attrName>style.visibility</p:attrName>
                                        </p:attrNameLst>
                                      </p:cBhvr>
                                      <p:to>
                                        <p:strVal val="visible"/>
                                      </p:to>
                                    </p:set>
                                    <p:animEffect transition="in" filter="wipe(down)">
                                      <p:cBhvr>
                                        <p:cTn id="28" dur="3000"/>
                                        <p:tgtEl>
                                          <p:spTgt spid="69647"/>
                                        </p:tgtEl>
                                      </p:cBhvr>
                                    </p:animEffect>
                                  </p:childTnLst>
                                </p:cTn>
                              </p:par>
                            </p:childTnLst>
                          </p:cTn>
                        </p:par>
                        <p:par>
                          <p:cTn id="29" fill="hold" nodeType="afterGroup">
                            <p:stCondLst>
                              <p:cond delay="6000"/>
                            </p:stCondLst>
                            <p:childTnLst>
                              <p:par>
                                <p:cTn id="30" presetID="22" presetClass="entr" presetSubtype="4" fill="hold" nodeType="afterEffect">
                                  <p:stCondLst>
                                    <p:cond delay="0"/>
                                  </p:stCondLst>
                                  <p:childTnLst>
                                    <p:set>
                                      <p:cBhvr>
                                        <p:cTn id="31" dur="1" fill="hold">
                                          <p:stCondLst>
                                            <p:cond delay="0"/>
                                          </p:stCondLst>
                                        </p:cTn>
                                        <p:tgtEl>
                                          <p:spTgt spid="69678"/>
                                        </p:tgtEl>
                                        <p:attrNameLst>
                                          <p:attrName>style.visibility</p:attrName>
                                        </p:attrNameLst>
                                      </p:cBhvr>
                                      <p:to>
                                        <p:strVal val="visible"/>
                                      </p:to>
                                    </p:set>
                                    <p:animEffect transition="in" filter="wipe(down)">
                                      <p:cBhvr>
                                        <p:cTn id="32" dur="3000"/>
                                        <p:tgtEl>
                                          <p:spTgt spid="69678"/>
                                        </p:tgtEl>
                                      </p:cBhvr>
                                    </p:animEffect>
                                  </p:childTnLst>
                                </p:cTn>
                              </p:par>
                            </p:childTnLst>
                          </p:cTn>
                        </p:par>
                        <p:par>
                          <p:cTn id="33" fill="hold" nodeType="afterGroup">
                            <p:stCondLst>
                              <p:cond delay="9000"/>
                            </p:stCondLst>
                            <p:childTnLst>
                              <p:par>
                                <p:cTn id="34" presetID="4" presetClass="entr" presetSubtype="16" fill="hold" grpId="0" nodeType="afterEffect">
                                  <p:stCondLst>
                                    <p:cond delay="0"/>
                                  </p:stCondLst>
                                  <p:childTnLst>
                                    <p:set>
                                      <p:cBhvr>
                                        <p:cTn id="35" dur="1" fill="hold">
                                          <p:stCondLst>
                                            <p:cond delay="0"/>
                                          </p:stCondLst>
                                        </p:cTn>
                                        <p:tgtEl>
                                          <p:spTgt spid="69691"/>
                                        </p:tgtEl>
                                        <p:attrNameLst>
                                          <p:attrName>style.visibility</p:attrName>
                                        </p:attrNameLst>
                                      </p:cBhvr>
                                      <p:to>
                                        <p:strVal val="visible"/>
                                      </p:to>
                                    </p:set>
                                    <p:animEffect transition="in" filter="box(in)">
                                      <p:cBhvr>
                                        <p:cTn id="36" dur="3000"/>
                                        <p:tgtEl>
                                          <p:spTgt spid="6969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p:cTn id="40" dur="1" fill="hold">
                                          <p:stCondLst>
                                            <p:cond delay="0"/>
                                          </p:stCondLst>
                                        </p:cTn>
                                        <p:tgtEl>
                                          <p:spTgt spid="69649"/>
                                        </p:tgtEl>
                                        <p:attrNameLst>
                                          <p:attrName>style.visibility</p:attrName>
                                        </p:attrNameLst>
                                      </p:cBhvr>
                                      <p:to>
                                        <p:strVal val="visible"/>
                                      </p:to>
                                    </p:set>
                                    <p:animEffect transition="in" filter="wipe(up)">
                                      <p:cBhvr>
                                        <p:cTn id="41" dur="2000"/>
                                        <p:tgtEl>
                                          <p:spTgt spid="69649"/>
                                        </p:tgtEl>
                                      </p:cBhvr>
                                    </p:animEffect>
                                  </p:childTnLst>
                                </p:cTn>
                              </p:par>
                              <p:par>
                                <p:cTn id="42" presetID="22" presetClass="entr" presetSubtype="1" fill="hold" nodeType="withEffect">
                                  <p:stCondLst>
                                    <p:cond delay="0"/>
                                  </p:stCondLst>
                                  <p:childTnLst>
                                    <p:set>
                                      <p:cBhvr>
                                        <p:cTn id="43" dur="1" fill="hold">
                                          <p:stCondLst>
                                            <p:cond delay="0"/>
                                          </p:stCondLst>
                                        </p:cTn>
                                        <p:tgtEl>
                                          <p:spTgt spid="69654"/>
                                        </p:tgtEl>
                                        <p:attrNameLst>
                                          <p:attrName>style.visibility</p:attrName>
                                        </p:attrNameLst>
                                      </p:cBhvr>
                                      <p:to>
                                        <p:strVal val="visible"/>
                                      </p:to>
                                    </p:set>
                                    <p:animEffect transition="in" filter="wipe(up)">
                                      <p:cBhvr>
                                        <p:cTn id="44" dur="2000"/>
                                        <p:tgtEl>
                                          <p:spTgt spid="6965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69650"/>
                                        </p:tgtEl>
                                        <p:attrNameLst>
                                          <p:attrName>style.visibility</p:attrName>
                                        </p:attrNameLst>
                                      </p:cBhvr>
                                      <p:to>
                                        <p:strVal val="visible"/>
                                      </p:to>
                                    </p:set>
                                    <p:animEffect transition="in" filter="wipe(down)">
                                      <p:cBhvr>
                                        <p:cTn id="49" dur="2000"/>
                                        <p:tgtEl>
                                          <p:spTgt spid="69650"/>
                                        </p:tgtEl>
                                      </p:cBhvr>
                                    </p:animEffect>
                                  </p:childTnLst>
                                </p:cTn>
                              </p:par>
                              <p:par>
                                <p:cTn id="50" presetID="22" presetClass="entr" presetSubtype="4" fill="hold" nodeType="withEffect">
                                  <p:stCondLst>
                                    <p:cond delay="0"/>
                                  </p:stCondLst>
                                  <p:childTnLst>
                                    <p:set>
                                      <p:cBhvr>
                                        <p:cTn id="51" dur="1" fill="hold">
                                          <p:stCondLst>
                                            <p:cond delay="0"/>
                                          </p:stCondLst>
                                        </p:cTn>
                                        <p:tgtEl>
                                          <p:spTgt spid="69655"/>
                                        </p:tgtEl>
                                        <p:attrNameLst>
                                          <p:attrName>style.visibility</p:attrName>
                                        </p:attrNameLst>
                                      </p:cBhvr>
                                      <p:to>
                                        <p:strVal val="visible"/>
                                      </p:to>
                                    </p:set>
                                    <p:animEffect transition="in" filter="wipe(down)">
                                      <p:cBhvr>
                                        <p:cTn id="52" dur="2000"/>
                                        <p:tgtEl>
                                          <p:spTgt spid="6965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69682"/>
                                        </p:tgtEl>
                                        <p:attrNameLst>
                                          <p:attrName>style.visibility</p:attrName>
                                        </p:attrNameLst>
                                      </p:cBhvr>
                                      <p:to>
                                        <p:strVal val="visible"/>
                                      </p:to>
                                    </p:set>
                                    <p:animEffect transition="in" filter="wipe(down)">
                                      <p:cBhvr>
                                        <p:cTn id="57" dur="2000"/>
                                        <p:tgtEl>
                                          <p:spTgt spid="69682"/>
                                        </p:tgtEl>
                                      </p:cBhvr>
                                    </p:animEffect>
                                  </p:childTnLst>
                                </p:cTn>
                              </p:par>
                              <p:par>
                                <p:cTn id="58" presetID="22" presetClass="entr" presetSubtype="4" fill="hold" nodeType="withEffect">
                                  <p:stCondLst>
                                    <p:cond delay="0"/>
                                  </p:stCondLst>
                                  <p:childTnLst>
                                    <p:set>
                                      <p:cBhvr>
                                        <p:cTn id="59" dur="1" fill="hold">
                                          <p:stCondLst>
                                            <p:cond delay="0"/>
                                          </p:stCondLst>
                                        </p:cTn>
                                        <p:tgtEl>
                                          <p:spTgt spid="69683"/>
                                        </p:tgtEl>
                                        <p:attrNameLst>
                                          <p:attrName>style.visibility</p:attrName>
                                        </p:attrNameLst>
                                      </p:cBhvr>
                                      <p:to>
                                        <p:strVal val="visible"/>
                                      </p:to>
                                    </p:set>
                                    <p:animEffect transition="in" filter="wipe(down)">
                                      <p:cBhvr>
                                        <p:cTn id="60" dur="2000"/>
                                        <p:tgtEl>
                                          <p:spTgt spid="69683"/>
                                        </p:tgtEl>
                                      </p:cBhvr>
                                    </p:animEffect>
                                  </p:childTnLst>
                                </p:cTn>
                              </p:par>
                            </p:childTnLst>
                          </p:cTn>
                        </p:par>
                        <p:par>
                          <p:cTn id="61" fill="hold" nodeType="afterGroup">
                            <p:stCondLst>
                              <p:cond delay="2000"/>
                            </p:stCondLst>
                            <p:childTnLst>
                              <p:par>
                                <p:cTn id="62" presetID="22" presetClass="entr" presetSubtype="4" fill="hold" grpId="0" nodeType="afterEffect">
                                  <p:stCondLst>
                                    <p:cond delay="0"/>
                                  </p:stCondLst>
                                  <p:childTnLst>
                                    <p:set>
                                      <p:cBhvr>
                                        <p:cTn id="63" dur="1" fill="hold">
                                          <p:stCondLst>
                                            <p:cond delay="0"/>
                                          </p:stCondLst>
                                        </p:cTn>
                                        <p:tgtEl>
                                          <p:spTgt spid="69689"/>
                                        </p:tgtEl>
                                        <p:attrNameLst>
                                          <p:attrName>style.visibility</p:attrName>
                                        </p:attrNameLst>
                                      </p:cBhvr>
                                      <p:to>
                                        <p:strVal val="visible"/>
                                      </p:to>
                                    </p:set>
                                    <p:animEffect transition="in" filter="wipe(down)">
                                      <p:cBhvr>
                                        <p:cTn id="64" dur="2000"/>
                                        <p:tgtEl>
                                          <p:spTgt spid="69689"/>
                                        </p:tgtEl>
                                      </p:cBhvr>
                                    </p:animEffect>
                                  </p:childTnLst>
                                </p:cTn>
                              </p:par>
                            </p:childTnLst>
                          </p:cTn>
                        </p:par>
                        <p:par>
                          <p:cTn id="65" fill="hold" nodeType="afterGroup">
                            <p:stCondLst>
                              <p:cond delay="4000"/>
                            </p:stCondLst>
                            <p:childTnLst>
                              <p:par>
                                <p:cTn id="66" presetID="22" presetClass="entr" presetSubtype="4" fill="hold" grpId="0" nodeType="afterEffect">
                                  <p:stCondLst>
                                    <p:cond delay="0"/>
                                  </p:stCondLst>
                                  <p:childTnLst>
                                    <p:set>
                                      <p:cBhvr>
                                        <p:cTn id="67" dur="1" fill="hold">
                                          <p:stCondLst>
                                            <p:cond delay="0"/>
                                          </p:stCondLst>
                                        </p:cTn>
                                        <p:tgtEl>
                                          <p:spTgt spid="69692"/>
                                        </p:tgtEl>
                                        <p:attrNameLst>
                                          <p:attrName>style.visibility</p:attrName>
                                        </p:attrNameLst>
                                      </p:cBhvr>
                                      <p:to>
                                        <p:strVal val="visible"/>
                                      </p:to>
                                    </p:set>
                                    <p:animEffect transition="in" filter="wipe(down)">
                                      <p:cBhvr>
                                        <p:cTn id="68" dur="2000"/>
                                        <p:tgtEl>
                                          <p:spTgt spid="6969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1" fill="hold" nodeType="clickEffect">
                                  <p:stCondLst>
                                    <p:cond delay="0"/>
                                  </p:stCondLst>
                                  <p:childTnLst>
                                    <p:set>
                                      <p:cBhvr>
                                        <p:cTn id="72" dur="1" fill="hold">
                                          <p:stCondLst>
                                            <p:cond delay="0"/>
                                          </p:stCondLst>
                                        </p:cTn>
                                        <p:tgtEl>
                                          <p:spTgt spid="69662"/>
                                        </p:tgtEl>
                                        <p:attrNameLst>
                                          <p:attrName>style.visibility</p:attrName>
                                        </p:attrNameLst>
                                      </p:cBhvr>
                                      <p:to>
                                        <p:strVal val="visible"/>
                                      </p:to>
                                    </p:set>
                                    <p:animEffect transition="in" filter="wipe(up)">
                                      <p:cBhvr>
                                        <p:cTn id="73" dur="2000"/>
                                        <p:tgtEl>
                                          <p:spTgt spid="69662"/>
                                        </p:tgtEl>
                                      </p:cBhvr>
                                    </p:animEffect>
                                  </p:childTnLst>
                                </p:cTn>
                              </p:par>
                              <p:par>
                                <p:cTn id="74" presetID="22" presetClass="entr" presetSubtype="1" fill="hold" nodeType="withEffect">
                                  <p:stCondLst>
                                    <p:cond delay="0"/>
                                  </p:stCondLst>
                                  <p:childTnLst>
                                    <p:set>
                                      <p:cBhvr>
                                        <p:cTn id="75" dur="1" fill="hold">
                                          <p:stCondLst>
                                            <p:cond delay="0"/>
                                          </p:stCondLst>
                                        </p:cTn>
                                        <p:tgtEl>
                                          <p:spTgt spid="69667"/>
                                        </p:tgtEl>
                                        <p:attrNameLst>
                                          <p:attrName>style.visibility</p:attrName>
                                        </p:attrNameLst>
                                      </p:cBhvr>
                                      <p:to>
                                        <p:strVal val="visible"/>
                                      </p:to>
                                    </p:set>
                                    <p:animEffect transition="in" filter="wipe(up)">
                                      <p:cBhvr>
                                        <p:cTn id="76" dur="2000"/>
                                        <p:tgtEl>
                                          <p:spTgt spid="69667"/>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4" fill="hold" nodeType="clickEffect">
                                  <p:stCondLst>
                                    <p:cond delay="0"/>
                                  </p:stCondLst>
                                  <p:childTnLst>
                                    <p:set>
                                      <p:cBhvr>
                                        <p:cTn id="80" dur="1" fill="hold">
                                          <p:stCondLst>
                                            <p:cond delay="0"/>
                                          </p:stCondLst>
                                        </p:cTn>
                                        <p:tgtEl>
                                          <p:spTgt spid="69663"/>
                                        </p:tgtEl>
                                        <p:attrNameLst>
                                          <p:attrName>style.visibility</p:attrName>
                                        </p:attrNameLst>
                                      </p:cBhvr>
                                      <p:to>
                                        <p:strVal val="visible"/>
                                      </p:to>
                                    </p:set>
                                    <p:animEffect transition="in" filter="wipe(down)">
                                      <p:cBhvr>
                                        <p:cTn id="81" dur="1000"/>
                                        <p:tgtEl>
                                          <p:spTgt spid="69663"/>
                                        </p:tgtEl>
                                      </p:cBhvr>
                                    </p:animEffect>
                                  </p:childTnLst>
                                </p:cTn>
                              </p:par>
                              <p:par>
                                <p:cTn id="82" presetID="22" presetClass="entr" presetSubtype="4" fill="hold" nodeType="withEffect">
                                  <p:stCondLst>
                                    <p:cond delay="0"/>
                                  </p:stCondLst>
                                  <p:childTnLst>
                                    <p:set>
                                      <p:cBhvr>
                                        <p:cTn id="83" dur="1" fill="hold">
                                          <p:stCondLst>
                                            <p:cond delay="0"/>
                                          </p:stCondLst>
                                        </p:cTn>
                                        <p:tgtEl>
                                          <p:spTgt spid="69668"/>
                                        </p:tgtEl>
                                        <p:attrNameLst>
                                          <p:attrName>style.visibility</p:attrName>
                                        </p:attrNameLst>
                                      </p:cBhvr>
                                      <p:to>
                                        <p:strVal val="visible"/>
                                      </p:to>
                                    </p:set>
                                    <p:animEffect transition="in" filter="wipe(down)">
                                      <p:cBhvr>
                                        <p:cTn id="84" dur="1000"/>
                                        <p:tgtEl>
                                          <p:spTgt spid="69668"/>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4" fill="hold" nodeType="clickEffect">
                                  <p:stCondLst>
                                    <p:cond delay="0"/>
                                  </p:stCondLst>
                                  <p:childTnLst>
                                    <p:set>
                                      <p:cBhvr>
                                        <p:cTn id="88" dur="1" fill="hold">
                                          <p:stCondLst>
                                            <p:cond delay="0"/>
                                          </p:stCondLst>
                                        </p:cTn>
                                        <p:tgtEl>
                                          <p:spTgt spid="69687"/>
                                        </p:tgtEl>
                                        <p:attrNameLst>
                                          <p:attrName>style.visibility</p:attrName>
                                        </p:attrNameLst>
                                      </p:cBhvr>
                                      <p:to>
                                        <p:strVal val="visible"/>
                                      </p:to>
                                    </p:set>
                                    <p:animEffect transition="in" filter="wipe(down)">
                                      <p:cBhvr>
                                        <p:cTn id="89" dur="500"/>
                                        <p:tgtEl>
                                          <p:spTgt spid="69687"/>
                                        </p:tgtEl>
                                      </p:cBhvr>
                                    </p:animEffect>
                                  </p:childTnLst>
                                </p:cTn>
                              </p:par>
                              <p:par>
                                <p:cTn id="90" presetID="22" presetClass="entr" presetSubtype="4" fill="hold" nodeType="withEffect">
                                  <p:stCondLst>
                                    <p:cond delay="0"/>
                                  </p:stCondLst>
                                  <p:childTnLst>
                                    <p:set>
                                      <p:cBhvr>
                                        <p:cTn id="91" dur="1" fill="hold">
                                          <p:stCondLst>
                                            <p:cond delay="0"/>
                                          </p:stCondLst>
                                        </p:cTn>
                                        <p:tgtEl>
                                          <p:spTgt spid="69688"/>
                                        </p:tgtEl>
                                        <p:attrNameLst>
                                          <p:attrName>style.visibility</p:attrName>
                                        </p:attrNameLst>
                                      </p:cBhvr>
                                      <p:to>
                                        <p:strVal val="visible"/>
                                      </p:to>
                                    </p:set>
                                    <p:animEffect transition="in" filter="wipe(down)">
                                      <p:cBhvr>
                                        <p:cTn id="92" dur="500"/>
                                        <p:tgtEl>
                                          <p:spTgt spid="69688"/>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69693"/>
                                        </p:tgtEl>
                                        <p:attrNameLst>
                                          <p:attrName>style.visibility</p:attrName>
                                        </p:attrNameLst>
                                      </p:cBhvr>
                                      <p:to>
                                        <p:strVal val="visible"/>
                                      </p:to>
                                    </p:set>
                                    <p:animEffect transition="in" filter="wipe(down)">
                                      <p:cBhvr>
                                        <p:cTn id="97" dur="500"/>
                                        <p:tgtEl>
                                          <p:spTgt spid="69693"/>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69694"/>
                                        </p:tgtEl>
                                        <p:attrNameLst>
                                          <p:attrName>style.visibility</p:attrName>
                                        </p:attrNameLst>
                                      </p:cBhvr>
                                      <p:to>
                                        <p:strVal val="visible"/>
                                      </p:to>
                                    </p:set>
                                    <p:animEffect transition="in" filter="wipe(down)">
                                      <p:cBhvr>
                                        <p:cTn id="100" dur="500"/>
                                        <p:tgtEl>
                                          <p:spTgt spid="69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89" grpId="0" animBg="1" autoUpdateAnimBg="0"/>
      <p:bldP spid="69690" grpId="0" animBg="1" autoUpdateAnimBg="0"/>
      <p:bldP spid="69691" grpId="0" animBg="1" autoUpdateAnimBg="0"/>
      <p:bldP spid="69692" grpId="0" animBg="1" autoUpdateAnimBg="0"/>
      <p:bldP spid="69693" grpId="0" animBg="1" autoUpdateAnimBg="0"/>
      <p:bldP spid="69694"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灯片编号占位符 3">
            <a:extLst>
              <a:ext uri="{FF2B5EF4-FFF2-40B4-BE49-F238E27FC236}">
                <a16:creationId xmlns:a16="http://schemas.microsoft.com/office/drawing/2014/main" id="{FE889151-951A-43FB-AED7-9712DB7896D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0A2266E5-D60F-47F0-8122-4C8DF41E8DB2}" type="slidenum">
              <a:rPr lang="zh-CN" altLang="en-US" smtClean="0"/>
              <a:pPr/>
              <a:t>60</a:t>
            </a:fld>
            <a:endParaRPr lang="en-US" altLang="zh-CN"/>
          </a:p>
        </p:txBody>
      </p:sp>
      <p:sp>
        <p:nvSpPr>
          <p:cNvPr id="64515" name="AutoShape 2">
            <a:extLst>
              <a:ext uri="{FF2B5EF4-FFF2-40B4-BE49-F238E27FC236}">
                <a16:creationId xmlns:a16="http://schemas.microsoft.com/office/drawing/2014/main" id="{9FD890C8-8727-44FC-B236-E5F92A537B46}"/>
              </a:ext>
            </a:extLst>
          </p:cNvPr>
          <p:cNvSpPr>
            <a:spLocks noChangeArrowheads="1"/>
          </p:cNvSpPr>
          <p:nvPr/>
        </p:nvSpPr>
        <p:spPr bwMode="auto">
          <a:xfrm>
            <a:off x="1116013" y="1268413"/>
            <a:ext cx="6769100" cy="3529012"/>
          </a:xfrm>
          <a:prstGeom prst="horizontalScroll">
            <a:avLst>
              <a:gd name="adj" fmla="val 12500"/>
            </a:avLst>
          </a:prstGeom>
          <a:solidFill>
            <a:srgbClr val="99CCFF"/>
          </a:solidFill>
          <a:ln w="9525">
            <a:solidFill>
              <a:schemeClr val="folHlink"/>
            </a:solidFill>
            <a:round/>
            <a:headEnd/>
            <a:tailEnd/>
          </a:ln>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7200" b="1">
                <a:solidFill>
                  <a:srgbClr val="FF0000"/>
                </a:solidFill>
              </a:rPr>
              <a:t>第九部分</a:t>
            </a:r>
          </a:p>
          <a:p>
            <a:pPr algn="ctr" eaLnBrk="1" hangingPunct="1"/>
            <a:r>
              <a:rPr lang="zh-CN" altLang="en-US" sz="2400" b="1">
                <a:solidFill>
                  <a:srgbClr val="FF0000"/>
                </a:solidFill>
              </a:rPr>
              <a:t>  </a:t>
            </a:r>
          </a:p>
          <a:p>
            <a:pPr algn="ctr" eaLnBrk="1" hangingPunct="1"/>
            <a:r>
              <a:rPr lang="zh-CN" altLang="en-US" sz="7200" b="1">
                <a:solidFill>
                  <a:srgbClr val="FF0000"/>
                </a:solidFill>
              </a:rPr>
              <a:t>探伤举例</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灯片编号占位符 3">
            <a:extLst>
              <a:ext uri="{FF2B5EF4-FFF2-40B4-BE49-F238E27FC236}">
                <a16:creationId xmlns:a16="http://schemas.microsoft.com/office/drawing/2014/main" id="{5DF329CB-2102-49C1-A141-C2745D5E67B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1A75AEF0-C9C0-4992-9BFC-F4BE51B9D019}" type="slidenum">
              <a:rPr lang="zh-CN" altLang="en-US" smtClean="0"/>
              <a:pPr/>
              <a:t>61</a:t>
            </a:fld>
            <a:endParaRPr lang="en-US" altLang="zh-CN"/>
          </a:p>
        </p:txBody>
      </p:sp>
      <p:sp>
        <p:nvSpPr>
          <p:cNvPr id="65539" name="Rectangle 2">
            <a:extLst>
              <a:ext uri="{FF2B5EF4-FFF2-40B4-BE49-F238E27FC236}">
                <a16:creationId xmlns:a16="http://schemas.microsoft.com/office/drawing/2014/main" id="{FEF8F2D5-741A-44D1-8DEE-289B62F89889}"/>
              </a:ext>
            </a:extLst>
          </p:cNvPr>
          <p:cNvSpPr>
            <a:spLocks noGrp="1" noChangeArrowheads="1"/>
          </p:cNvSpPr>
          <p:nvPr>
            <p:ph type="title"/>
          </p:nvPr>
        </p:nvSpPr>
        <p:spPr bwMode="auto">
          <a:xfrm>
            <a:off x="1187450" y="333375"/>
            <a:ext cx="6408738"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38200" indent="-838200" eaLnBrk="1" hangingPunct="1"/>
            <a:r>
              <a:rPr lang="en-US" altLang="zh-CN" b="1"/>
              <a:t>9.1</a:t>
            </a:r>
            <a:r>
              <a:rPr lang="zh-CN" altLang="en-US" b="1"/>
              <a:t>．铸钢件探伤举例</a:t>
            </a:r>
          </a:p>
        </p:txBody>
      </p:sp>
      <p:sp>
        <p:nvSpPr>
          <p:cNvPr id="65540" name="Rectangle 3">
            <a:extLst>
              <a:ext uri="{FF2B5EF4-FFF2-40B4-BE49-F238E27FC236}">
                <a16:creationId xmlns:a16="http://schemas.microsoft.com/office/drawing/2014/main" id="{CEA885A1-AB04-48D9-A781-F4E8CCA094AC}"/>
              </a:ext>
            </a:extLst>
          </p:cNvPr>
          <p:cNvSpPr>
            <a:spLocks noGrp="1" noChangeArrowheads="1"/>
          </p:cNvSpPr>
          <p:nvPr>
            <p:ph type="body" idx="1"/>
          </p:nvPr>
        </p:nvSpPr>
        <p:spPr bwMode="auto">
          <a:xfrm>
            <a:off x="0" y="1628775"/>
            <a:ext cx="7138988"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990600" lvl="1" indent="-533400" eaLnBrk="1" hangingPunct="1"/>
            <a:r>
              <a:rPr lang="en-US" altLang="zh-CN" sz="1600" b="1"/>
              <a:t>1</a:t>
            </a:r>
            <a:r>
              <a:rPr lang="zh-CN" altLang="en-US" sz="1600" b="1"/>
              <a:t>．工件：</a:t>
            </a:r>
            <a:r>
              <a:rPr lang="en-US" altLang="zh-CN" sz="1600" b="1"/>
              <a:t>200mm</a:t>
            </a:r>
            <a:r>
              <a:rPr lang="zh-CN" altLang="en-US" sz="1600" b="1"/>
              <a:t>厚的钢铸件</a:t>
            </a:r>
          </a:p>
          <a:p>
            <a:pPr marL="990600" lvl="1" indent="-533400" eaLnBrk="1" hangingPunct="1"/>
            <a:r>
              <a:rPr lang="en-US" altLang="zh-CN" sz="1600" b="1"/>
              <a:t>2</a:t>
            </a:r>
            <a:r>
              <a:rPr lang="zh-CN" altLang="en-US" sz="1600" b="1"/>
              <a:t>．探头：</a:t>
            </a:r>
            <a:r>
              <a:rPr lang="en-US" altLang="zh-CN" sz="1600" b="1"/>
              <a:t>2.5P </a:t>
            </a:r>
            <a:r>
              <a:rPr lang="en-US" altLang="zh-CN" sz="1600" b="1">
                <a:sym typeface="Symbol" panose="05050102010706020507" pitchFamily="18" charset="2"/>
              </a:rPr>
              <a:t></a:t>
            </a:r>
            <a:r>
              <a:rPr lang="en-US" altLang="zh-CN" sz="1600" b="1"/>
              <a:t>20</a:t>
            </a:r>
            <a:r>
              <a:rPr lang="zh-CN" altLang="en-US" sz="1600" b="1"/>
              <a:t>单晶探头</a:t>
            </a:r>
          </a:p>
          <a:p>
            <a:pPr marL="990600" lvl="1" indent="-533400" eaLnBrk="1" hangingPunct="1"/>
            <a:r>
              <a:rPr lang="en-US" altLang="zh-CN" sz="1600" b="1"/>
              <a:t>3</a:t>
            </a:r>
            <a:r>
              <a:rPr lang="zh-CN" altLang="en-US" sz="1600" b="1"/>
              <a:t>．试块： </a:t>
            </a:r>
            <a:r>
              <a:rPr lang="en-US" altLang="zh-CN" sz="1600" b="1"/>
              <a:t>CS-1-5</a:t>
            </a:r>
          </a:p>
          <a:p>
            <a:pPr marL="990600" lvl="1" indent="-533400" eaLnBrk="1" hangingPunct="1"/>
            <a:endParaRPr lang="zh-CN" altLang="en-US" sz="1600" b="1"/>
          </a:p>
          <a:p>
            <a:pPr marL="609600" indent="-609600" eaLnBrk="1" hangingPunct="1"/>
            <a:r>
              <a:rPr lang="zh-CN" altLang="en-US" sz="2800" b="1"/>
              <a:t>二．开机</a:t>
            </a:r>
          </a:p>
          <a:p>
            <a:pPr marL="609600" indent="-609600" eaLnBrk="1" hangingPunct="1"/>
            <a:r>
              <a:rPr lang="en-US" altLang="zh-CN" sz="1200" b="1"/>
              <a:t>        1</a:t>
            </a:r>
            <a:r>
              <a:rPr lang="zh-CN" altLang="en-US" sz="1200" b="1"/>
              <a:t>．将探头和超声探伤仪连接</a:t>
            </a:r>
          </a:p>
          <a:p>
            <a:pPr marL="609600" indent="-609600" eaLnBrk="1" hangingPunct="1"/>
            <a:r>
              <a:rPr lang="en-US" altLang="zh-CN" sz="1200" b="1"/>
              <a:t>        2</a:t>
            </a:r>
            <a:r>
              <a:rPr lang="zh-CN" altLang="en-US" sz="1200" b="1"/>
              <a:t>．开启面板开关，开机自检，进入探伤界面。</a:t>
            </a:r>
          </a:p>
        </p:txBody>
      </p:sp>
      <p:sp>
        <p:nvSpPr>
          <p:cNvPr id="65541" name="Rectangle 4">
            <a:extLst>
              <a:ext uri="{FF2B5EF4-FFF2-40B4-BE49-F238E27FC236}">
                <a16:creationId xmlns:a16="http://schemas.microsoft.com/office/drawing/2014/main" id="{3A322B19-AC39-45D0-ABC0-09BDEA71B1F5}"/>
              </a:ext>
            </a:extLst>
          </p:cNvPr>
          <p:cNvSpPr>
            <a:spLocks noChangeArrowheads="1"/>
          </p:cNvSpPr>
          <p:nvPr/>
        </p:nvSpPr>
        <p:spPr bwMode="auto">
          <a:xfrm>
            <a:off x="611188" y="1196975"/>
            <a:ext cx="324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a:solidFill>
                  <a:schemeClr val="tx2"/>
                </a:solidFill>
              </a:rPr>
              <a:t>一．探伤检测前的准备</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灯片编号占位符 3">
            <a:extLst>
              <a:ext uri="{FF2B5EF4-FFF2-40B4-BE49-F238E27FC236}">
                <a16:creationId xmlns:a16="http://schemas.microsoft.com/office/drawing/2014/main" id="{5E32AEEB-F806-48AE-8A17-477BEF393E0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26991702-EDA7-477F-8B14-0D3C6D782FC0}" type="slidenum">
              <a:rPr lang="zh-CN" altLang="en-US" smtClean="0"/>
              <a:pPr/>
              <a:t>62</a:t>
            </a:fld>
            <a:endParaRPr lang="en-US" altLang="zh-CN"/>
          </a:p>
        </p:txBody>
      </p:sp>
      <p:sp>
        <p:nvSpPr>
          <p:cNvPr id="66563" name="Rectangle 2">
            <a:extLst>
              <a:ext uri="{FF2B5EF4-FFF2-40B4-BE49-F238E27FC236}">
                <a16:creationId xmlns:a16="http://schemas.microsoft.com/office/drawing/2014/main" id="{710A75D5-335B-4675-8C07-D5B7CBDD4315}"/>
              </a:ext>
            </a:extLst>
          </p:cNvPr>
          <p:cNvSpPr>
            <a:spLocks noGrp="1" noChangeArrowheads="1"/>
          </p:cNvSpPr>
          <p:nvPr>
            <p:ph type="title"/>
          </p:nvPr>
        </p:nvSpPr>
        <p:spPr bwMode="auto">
          <a:xfrm>
            <a:off x="1187450" y="333375"/>
            <a:ext cx="6408738"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38200" indent="-838200" eaLnBrk="1" hangingPunct="1"/>
            <a:r>
              <a:rPr lang="en-US" altLang="zh-CN" b="1"/>
              <a:t>9.2</a:t>
            </a:r>
            <a:r>
              <a:rPr lang="zh-CN" altLang="en-US" b="1"/>
              <a:t>．焊缝探伤举例</a:t>
            </a:r>
          </a:p>
        </p:txBody>
      </p:sp>
      <p:sp>
        <p:nvSpPr>
          <p:cNvPr id="66564" name="Rectangle 3">
            <a:extLst>
              <a:ext uri="{FF2B5EF4-FFF2-40B4-BE49-F238E27FC236}">
                <a16:creationId xmlns:a16="http://schemas.microsoft.com/office/drawing/2014/main" id="{B98C6263-FC56-4AD2-B378-ED471E4B0D22}"/>
              </a:ext>
            </a:extLst>
          </p:cNvPr>
          <p:cNvSpPr>
            <a:spLocks noGrp="1" noChangeArrowheads="1"/>
          </p:cNvSpPr>
          <p:nvPr>
            <p:ph type="body" idx="1"/>
          </p:nvPr>
        </p:nvSpPr>
        <p:spPr bwMode="auto">
          <a:xfrm>
            <a:off x="1547813" y="1600200"/>
            <a:ext cx="7138987"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990600" lvl="1" indent="-533400" eaLnBrk="1" hangingPunct="1">
              <a:lnSpc>
                <a:spcPct val="90000"/>
              </a:lnSpc>
              <a:buFont typeface="Wingdings" panose="05000000000000000000" pitchFamily="2" charset="2"/>
              <a:buNone/>
            </a:pPr>
            <a:r>
              <a:rPr lang="zh-CN" altLang="en-US" sz="2400" b="1"/>
              <a:t> </a:t>
            </a:r>
            <a:r>
              <a:rPr lang="en-US" altLang="zh-CN" sz="2400" b="1"/>
              <a:t>1</a:t>
            </a:r>
            <a:r>
              <a:rPr lang="zh-CN" altLang="en-US" sz="2400" b="1"/>
              <a:t>．超声探伤仪</a:t>
            </a:r>
          </a:p>
          <a:p>
            <a:pPr marL="990600" lvl="1" indent="-533400" eaLnBrk="1" hangingPunct="1">
              <a:lnSpc>
                <a:spcPct val="90000"/>
              </a:lnSpc>
              <a:buFont typeface="Wingdings" panose="05000000000000000000" pitchFamily="2" charset="2"/>
              <a:buNone/>
            </a:pPr>
            <a:r>
              <a:rPr lang="zh-CN" altLang="en-US" sz="2400" b="1"/>
              <a:t> </a:t>
            </a:r>
            <a:r>
              <a:rPr lang="en-US" altLang="zh-CN" sz="2400" b="1"/>
              <a:t>2</a:t>
            </a:r>
            <a:r>
              <a:rPr lang="zh-CN" altLang="en-US" sz="2400" b="1"/>
              <a:t>．探头：</a:t>
            </a:r>
            <a:r>
              <a:rPr lang="en-US" altLang="zh-CN" sz="2400" b="1"/>
              <a:t>5P10×10K2</a:t>
            </a:r>
          </a:p>
          <a:p>
            <a:pPr marL="990600" lvl="1" indent="-533400" eaLnBrk="1" hangingPunct="1">
              <a:lnSpc>
                <a:spcPct val="90000"/>
              </a:lnSpc>
              <a:buFont typeface="Wingdings" panose="05000000000000000000" pitchFamily="2" charset="2"/>
              <a:buNone/>
            </a:pPr>
            <a:r>
              <a:rPr lang="en-US" altLang="zh-CN" sz="2400" b="1"/>
              <a:t> 3</a:t>
            </a:r>
            <a:r>
              <a:rPr lang="zh-CN" altLang="en-US" sz="2400" b="1"/>
              <a:t>．试块：</a:t>
            </a:r>
            <a:r>
              <a:rPr lang="en-US" altLang="zh-CN" sz="2400" b="1"/>
              <a:t>CSK-ⅠB</a:t>
            </a:r>
            <a:r>
              <a:rPr lang="zh-CN" altLang="en-US" sz="2400" b="1"/>
              <a:t>，</a:t>
            </a:r>
            <a:r>
              <a:rPr lang="en-US" altLang="zh-CN" sz="2400" b="1"/>
              <a:t>CSK-ⅢA</a:t>
            </a:r>
          </a:p>
          <a:p>
            <a:pPr marL="990600" lvl="1" indent="-533400" eaLnBrk="1" hangingPunct="1">
              <a:lnSpc>
                <a:spcPct val="90000"/>
              </a:lnSpc>
              <a:buFont typeface="Wingdings" panose="05000000000000000000" pitchFamily="2" charset="2"/>
              <a:buNone/>
            </a:pPr>
            <a:r>
              <a:rPr lang="en-US" altLang="zh-CN" sz="2400" b="1"/>
              <a:t> 4</a:t>
            </a:r>
            <a:r>
              <a:rPr lang="zh-CN" altLang="en-US" sz="2400" b="1"/>
              <a:t>．</a:t>
            </a:r>
            <a:r>
              <a:rPr lang="en-US" altLang="zh-CN" sz="2400" b="1"/>
              <a:t>30mm</a:t>
            </a:r>
            <a:r>
              <a:rPr lang="zh-CN" altLang="en-US" sz="2400" b="1"/>
              <a:t>厚钢板的焊缝</a:t>
            </a:r>
          </a:p>
          <a:p>
            <a:pPr marL="990600" lvl="1" indent="-533400" eaLnBrk="1" hangingPunct="1">
              <a:lnSpc>
                <a:spcPct val="90000"/>
              </a:lnSpc>
              <a:buFont typeface="Wingdings" panose="05000000000000000000" pitchFamily="2" charset="2"/>
              <a:buNone/>
            </a:pPr>
            <a:r>
              <a:rPr lang="zh-CN" altLang="en-US" sz="2400" b="1"/>
              <a:t> </a:t>
            </a:r>
            <a:r>
              <a:rPr lang="en-US" altLang="zh-CN" sz="2400" b="1"/>
              <a:t>5</a:t>
            </a:r>
            <a:r>
              <a:rPr lang="zh-CN" altLang="en-US" sz="2400" b="1"/>
              <a:t>．</a:t>
            </a:r>
            <a:r>
              <a:rPr lang="en-US" altLang="zh-CN" sz="2400" b="1"/>
              <a:t>DAC</a:t>
            </a:r>
            <a:r>
              <a:rPr lang="zh-CN" altLang="en-US" sz="2400" b="1"/>
              <a:t>参数：</a:t>
            </a:r>
          </a:p>
          <a:p>
            <a:pPr marL="990600" lvl="1" indent="-533400" eaLnBrk="1" hangingPunct="1">
              <a:lnSpc>
                <a:spcPct val="90000"/>
              </a:lnSpc>
              <a:buFont typeface="Wingdings" panose="05000000000000000000" pitchFamily="2" charset="2"/>
              <a:buNone/>
            </a:pPr>
            <a:r>
              <a:rPr lang="zh-CN" altLang="en-US" sz="2400" b="1"/>
              <a:t>  （</a:t>
            </a:r>
            <a:r>
              <a:rPr lang="en-US" altLang="zh-CN" sz="2400" b="1"/>
              <a:t>1</a:t>
            </a:r>
            <a:r>
              <a:rPr lang="zh-CN" altLang="en-US" sz="2400" b="1"/>
              <a:t>）</a:t>
            </a:r>
            <a:r>
              <a:rPr lang="en-US" altLang="zh-CN" sz="2400" b="1"/>
              <a:t>DAC</a:t>
            </a:r>
            <a:r>
              <a:rPr lang="zh-CN" altLang="en-US" sz="2400" b="1"/>
              <a:t>点数：</a:t>
            </a:r>
            <a:r>
              <a:rPr lang="en-US" altLang="zh-CN" sz="2400" b="1"/>
              <a:t>d=10</a:t>
            </a:r>
            <a:r>
              <a:rPr lang="zh-CN" altLang="en-US" sz="2400" b="1"/>
              <a:t>、</a:t>
            </a:r>
            <a:r>
              <a:rPr lang="en-US" altLang="zh-CN" sz="2400" b="1"/>
              <a:t>20</a:t>
            </a:r>
            <a:r>
              <a:rPr lang="zh-CN" altLang="en-US" sz="2400" b="1"/>
              <a:t>、</a:t>
            </a:r>
            <a:r>
              <a:rPr lang="en-US" altLang="zh-CN" sz="2400" b="1"/>
              <a:t>30</a:t>
            </a:r>
            <a:r>
              <a:rPr lang="zh-CN" altLang="en-US" sz="2400" b="1"/>
              <a:t>、</a:t>
            </a:r>
            <a:r>
              <a:rPr lang="en-US" altLang="zh-CN" sz="2400" b="1"/>
              <a:t>40</a:t>
            </a:r>
            <a:r>
              <a:rPr lang="zh-CN" altLang="en-US" sz="2400" b="1"/>
              <a:t>（</a:t>
            </a:r>
            <a:r>
              <a:rPr lang="en-US" altLang="zh-CN" sz="2400" b="1"/>
              <a:t>mm</a:t>
            </a:r>
            <a:r>
              <a:rPr lang="zh-CN" altLang="en-US" sz="2400" b="1"/>
              <a:t>）的</a:t>
            </a:r>
            <a:r>
              <a:rPr lang="en-US" altLang="zh-CN" sz="2400" b="1"/>
              <a:t>4</a:t>
            </a:r>
            <a:r>
              <a:rPr lang="zh-CN" altLang="en-US" sz="2400" b="1"/>
              <a:t>点</a:t>
            </a:r>
          </a:p>
          <a:p>
            <a:pPr marL="990600" lvl="1" indent="-533400" eaLnBrk="1" hangingPunct="1">
              <a:lnSpc>
                <a:spcPct val="90000"/>
              </a:lnSpc>
              <a:buFont typeface="Wingdings" panose="05000000000000000000" pitchFamily="2" charset="2"/>
              <a:buNone/>
            </a:pPr>
            <a:r>
              <a:rPr lang="zh-CN" altLang="en-US" sz="2400" b="1"/>
              <a:t>  （</a:t>
            </a:r>
            <a:r>
              <a:rPr lang="en-US" altLang="zh-CN" sz="2400" b="1"/>
              <a:t>2</a:t>
            </a:r>
            <a:r>
              <a:rPr lang="zh-CN" altLang="en-US" sz="2400" b="1"/>
              <a:t>）判费线偏移量：</a:t>
            </a:r>
            <a:r>
              <a:rPr lang="en-US" altLang="zh-CN" sz="2400" b="1"/>
              <a:t>-4dB</a:t>
            </a:r>
          </a:p>
          <a:p>
            <a:pPr marL="990600" lvl="1" indent="-533400" eaLnBrk="1" hangingPunct="1">
              <a:lnSpc>
                <a:spcPct val="90000"/>
              </a:lnSpc>
              <a:buFont typeface="Wingdings" panose="05000000000000000000" pitchFamily="2" charset="2"/>
              <a:buNone/>
            </a:pPr>
            <a:r>
              <a:rPr lang="en-US" altLang="zh-CN" sz="2400" b="1"/>
              <a:t>  </a:t>
            </a:r>
            <a:r>
              <a:rPr lang="zh-CN" altLang="en-US" sz="2400" b="1"/>
              <a:t>（</a:t>
            </a:r>
            <a:r>
              <a:rPr lang="en-US" altLang="zh-CN" sz="2400" b="1"/>
              <a:t>3</a:t>
            </a:r>
            <a:r>
              <a:rPr lang="zh-CN" altLang="en-US" sz="2400" b="1"/>
              <a:t>）定量线偏移量：</a:t>
            </a:r>
            <a:r>
              <a:rPr lang="en-US" altLang="zh-CN" sz="2400" b="1"/>
              <a:t>-10dB</a:t>
            </a:r>
          </a:p>
          <a:p>
            <a:pPr marL="990600" lvl="1" indent="-533400" eaLnBrk="1" hangingPunct="1">
              <a:lnSpc>
                <a:spcPct val="90000"/>
              </a:lnSpc>
              <a:buFont typeface="Wingdings" panose="05000000000000000000" pitchFamily="2" charset="2"/>
              <a:buNone/>
            </a:pPr>
            <a:r>
              <a:rPr lang="en-US" altLang="zh-CN" sz="2400" b="1"/>
              <a:t>  </a:t>
            </a:r>
            <a:r>
              <a:rPr lang="zh-CN" altLang="en-US" sz="2400" b="1"/>
              <a:t>（</a:t>
            </a:r>
            <a:r>
              <a:rPr lang="en-US" altLang="zh-CN" sz="2400" b="1"/>
              <a:t>4</a:t>
            </a:r>
            <a:r>
              <a:rPr lang="zh-CN" altLang="en-US" sz="2400" b="1"/>
              <a:t>）评定线偏移量：</a:t>
            </a:r>
            <a:r>
              <a:rPr lang="en-US" altLang="zh-CN" sz="2400" b="1"/>
              <a:t>-16dB</a:t>
            </a:r>
          </a:p>
          <a:p>
            <a:pPr marL="990600" lvl="1" indent="-533400" eaLnBrk="1" hangingPunct="1">
              <a:lnSpc>
                <a:spcPct val="90000"/>
              </a:lnSpc>
              <a:buFont typeface="Wingdings" panose="05000000000000000000" pitchFamily="2" charset="2"/>
              <a:buNone/>
            </a:pPr>
            <a:r>
              <a:rPr lang="en-US" altLang="zh-CN" sz="2400" b="1"/>
              <a:t>6</a:t>
            </a:r>
            <a:r>
              <a:rPr lang="zh-CN" altLang="en-US" sz="2400" b="1"/>
              <a:t>．耦合剂（如：机油）等</a:t>
            </a:r>
          </a:p>
        </p:txBody>
      </p:sp>
      <p:sp>
        <p:nvSpPr>
          <p:cNvPr id="66565" name="Rectangle 4">
            <a:extLst>
              <a:ext uri="{FF2B5EF4-FFF2-40B4-BE49-F238E27FC236}">
                <a16:creationId xmlns:a16="http://schemas.microsoft.com/office/drawing/2014/main" id="{096D3DBE-C518-452E-ABCA-316F58BC9691}"/>
              </a:ext>
            </a:extLst>
          </p:cNvPr>
          <p:cNvSpPr>
            <a:spLocks noChangeArrowheads="1"/>
          </p:cNvSpPr>
          <p:nvPr/>
        </p:nvSpPr>
        <p:spPr bwMode="auto">
          <a:xfrm>
            <a:off x="1547813" y="1171575"/>
            <a:ext cx="324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a:solidFill>
                  <a:schemeClr val="tx2"/>
                </a:solidFill>
              </a:rPr>
              <a:t>一．探伤检测前的准备</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灯片编号占位符 3">
            <a:extLst>
              <a:ext uri="{FF2B5EF4-FFF2-40B4-BE49-F238E27FC236}">
                <a16:creationId xmlns:a16="http://schemas.microsoft.com/office/drawing/2014/main" id="{FA542A30-A3C9-4A21-B8D8-F564F9EA0A9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46945BF3-16B6-4951-B7F2-5D5659C94302}" type="slidenum">
              <a:rPr lang="zh-CN" altLang="en-US" smtClean="0"/>
              <a:pPr/>
              <a:t>63</a:t>
            </a:fld>
            <a:endParaRPr lang="en-US" altLang="zh-CN"/>
          </a:p>
        </p:txBody>
      </p:sp>
      <p:sp>
        <p:nvSpPr>
          <p:cNvPr id="67587" name="Rectangle 2">
            <a:extLst>
              <a:ext uri="{FF2B5EF4-FFF2-40B4-BE49-F238E27FC236}">
                <a16:creationId xmlns:a16="http://schemas.microsoft.com/office/drawing/2014/main" id="{1473C361-5050-41B9-A338-FE33B5E1D7B3}"/>
              </a:ext>
            </a:extLst>
          </p:cNvPr>
          <p:cNvSpPr>
            <a:spLocks noGrp="1" noChangeArrowheads="1"/>
          </p:cNvSpPr>
          <p:nvPr>
            <p:ph type="title"/>
          </p:nvPr>
        </p:nvSpPr>
        <p:spPr bwMode="auto">
          <a:xfrm>
            <a:off x="1187450" y="333375"/>
            <a:ext cx="6408738"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38200" indent="-838200" eaLnBrk="1" hangingPunct="1"/>
            <a:r>
              <a:rPr lang="en-US" altLang="zh-CN" b="1"/>
              <a:t>9.3</a:t>
            </a:r>
            <a:r>
              <a:rPr lang="zh-CN" altLang="en-US" b="1"/>
              <a:t>．探伤举例</a:t>
            </a:r>
          </a:p>
        </p:txBody>
      </p:sp>
      <p:sp>
        <p:nvSpPr>
          <p:cNvPr id="67588" name="Rectangle 3">
            <a:extLst>
              <a:ext uri="{FF2B5EF4-FFF2-40B4-BE49-F238E27FC236}">
                <a16:creationId xmlns:a16="http://schemas.microsoft.com/office/drawing/2014/main" id="{821969F0-F201-4BC7-AE7D-E77E421B60DE}"/>
              </a:ext>
            </a:extLst>
          </p:cNvPr>
          <p:cNvSpPr>
            <a:spLocks noChangeArrowheads="1"/>
          </p:cNvSpPr>
          <p:nvPr/>
        </p:nvSpPr>
        <p:spPr bwMode="auto">
          <a:xfrm>
            <a:off x="457200" y="1600200"/>
            <a:ext cx="843597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ahoma" panose="020B0604030504040204" pitchFamily="34" charset="0"/>
                <a:ea typeface="宋体" panose="02010600030101010101" pitchFamily="2" charset="-122"/>
              </a:defRPr>
            </a:lvl1pPr>
            <a:lvl2pPr marL="990600" indent="-53340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lvl="1" eaLnBrk="1" hangingPunct="1">
              <a:lnSpc>
                <a:spcPct val="80000"/>
              </a:lnSpc>
              <a:spcBef>
                <a:spcPct val="20000"/>
              </a:spcBef>
              <a:buClr>
                <a:schemeClr val="hlink"/>
              </a:buClr>
              <a:buSzPct val="55000"/>
              <a:buFont typeface="Wingdings" panose="05000000000000000000" pitchFamily="2" charset="2"/>
              <a:buNone/>
            </a:pPr>
            <a:endParaRPr lang="zh-CN" altLang="en-US" sz="1400" b="1"/>
          </a:p>
          <a:p>
            <a:pPr lvl="1" eaLnBrk="1" hangingPunct="1">
              <a:lnSpc>
                <a:spcPct val="80000"/>
              </a:lnSpc>
              <a:spcBef>
                <a:spcPct val="20000"/>
              </a:spcBef>
              <a:buClr>
                <a:schemeClr val="hlink"/>
              </a:buClr>
              <a:buSzPct val="55000"/>
              <a:buFont typeface="Wingdings" panose="05000000000000000000" pitchFamily="2" charset="2"/>
              <a:buNone/>
            </a:pPr>
            <a:r>
              <a:rPr lang="zh-CN" altLang="en-US" sz="2000" b="1"/>
              <a:t>二．开机     将探头和连接；</a:t>
            </a:r>
          </a:p>
          <a:p>
            <a:pPr lvl="1" eaLnBrk="1" hangingPunct="1">
              <a:lnSpc>
                <a:spcPct val="80000"/>
              </a:lnSpc>
              <a:spcBef>
                <a:spcPct val="20000"/>
              </a:spcBef>
              <a:buClr>
                <a:schemeClr val="hlink"/>
              </a:buClr>
              <a:buSzPct val="55000"/>
              <a:buFont typeface="Wingdings" panose="05000000000000000000" pitchFamily="2" charset="2"/>
              <a:buNone/>
            </a:pPr>
            <a:endParaRPr lang="zh-CN" altLang="en-US" sz="2000" b="1"/>
          </a:p>
          <a:p>
            <a:pPr lvl="1" eaLnBrk="1" hangingPunct="1">
              <a:lnSpc>
                <a:spcPct val="80000"/>
              </a:lnSpc>
              <a:spcBef>
                <a:spcPct val="20000"/>
              </a:spcBef>
              <a:buClr>
                <a:schemeClr val="hlink"/>
              </a:buClr>
              <a:buSzPct val="55000"/>
              <a:buFont typeface="Wingdings" panose="05000000000000000000" pitchFamily="2" charset="2"/>
              <a:buNone/>
            </a:pPr>
            <a:r>
              <a:rPr lang="zh-CN" altLang="en-US" sz="2000" b="1"/>
              <a:t>三．设置参数</a:t>
            </a:r>
          </a:p>
          <a:p>
            <a:pPr lvl="1" eaLnBrk="1" hangingPunct="1">
              <a:lnSpc>
                <a:spcPct val="80000"/>
              </a:lnSpc>
              <a:spcBef>
                <a:spcPct val="20000"/>
              </a:spcBef>
              <a:buClr>
                <a:schemeClr val="hlink"/>
              </a:buClr>
              <a:buSzPct val="55000"/>
              <a:buFont typeface="Wingdings" panose="05000000000000000000" pitchFamily="2" charset="2"/>
              <a:buChar char="n"/>
            </a:pPr>
            <a:endParaRPr lang="zh-CN" altLang="en-US" sz="2000" b="1"/>
          </a:p>
          <a:p>
            <a:pPr lvl="1" eaLnBrk="1" hangingPunct="1">
              <a:lnSpc>
                <a:spcPct val="80000"/>
              </a:lnSpc>
              <a:spcBef>
                <a:spcPct val="20000"/>
              </a:spcBef>
              <a:buClr>
                <a:schemeClr val="hlink"/>
              </a:buClr>
              <a:buSzPct val="55000"/>
              <a:buFont typeface="Wingdings" panose="05000000000000000000" pitchFamily="2" charset="2"/>
              <a:buNone/>
            </a:pPr>
            <a:r>
              <a:rPr lang="zh-CN" altLang="en-US" sz="2000" b="1"/>
              <a:t>四． 校准</a:t>
            </a:r>
          </a:p>
          <a:p>
            <a:pPr lvl="1" eaLnBrk="1" hangingPunct="1">
              <a:spcBef>
                <a:spcPct val="20000"/>
              </a:spcBef>
              <a:buClr>
                <a:schemeClr val="hlink"/>
              </a:buClr>
              <a:buSzPct val="55000"/>
              <a:buFont typeface="Wingdings" panose="05000000000000000000" pitchFamily="2" charset="2"/>
              <a:buNone/>
            </a:pPr>
            <a:endParaRPr lang="zh-CN" altLang="en-US" sz="2000" b="1"/>
          </a:p>
          <a:p>
            <a:pPr lvl="1" eaLnBrk="1" hangingPunct="1">
              <a:spcBef>
                <a:spcPct val="20000"/>
              </a:spcBef>
              <a:buClr>
                <a:schemeClr val="hlink"/>
              </a:buClr>
              <a:buSzPct val="55000"/>
              <a:buFont typeface="Wingdings" panose="05000000000000000000" pitchFamily="2" charset="2"/>
              <a:buNone/>
            </a:pPr>
            <a:r>
              <a:rPr lang="zh-CN" altLang="en-US" sz="2000" b="1"/>
              <a:t>五．制作</a:t>
            </a:r>
            <a:r>
              <a:rPr lang="en-US" altLang="zh-CN" sz="2000" b="1"/>
              <a:t>DAC</a:t>
            </a:r>
            <a:r>
              <a:rPr lang="zh-CN" altLang="en-US" sz="2000" b="1"/>
              <a:t>曲线</a:t>
            </a:r>
          </a:p>
          <a:p>
            <a:pPr lvl="1" eaLnBrk="1" hangingPunct="1">
              <a:spcBef>
                <a:spcPct val="20000"/>
              </a:spcBef>
              <a:buClr>
                <a:schemeClr val="hlink"/>
              </a:buClr>
              <a:buSzPct val="55000"/>
              <a:buFont typeface="Wingdings" panose="05000000000000000000" pitchFamily="2" charset="2"/>
              <a:buNone/>
            </a:pPr>
            <a:r>
              <a:rPr lang="zh-CN" altLang="en-US" sz="2000" b="1"/>
              <a:t>           </a:t>
            </a:r>
            <a:r>
              <a:rPr lang="zh-CN" altLang="en-US" sz="2000" b="1">
                <a:latin typeface="华文中宋" panose="02010600040101010101" pitchFamily="2" charset="-122"/>
                <a:ea typeface="华文中宋" panose="02010600040101010101" pitchFamily="2" charset="-122"/>
              </a:rPr>
              <a:t>使用</a:t>
            </a:r>
            <a:r>
              <a:rPr lang="en-US" altLang="zh-CN" sz="2000" b="1">
                <a:latin typeface="华文中宋" panose="02010600040101010101" pitchFamily="2" charset="-122"/>
                <a:ea typeface="华文中宋" panose="02010600040101010101" pitchFamily="2" charset="-122"/>
              </a:rPr>
              <a:t>RB-III</a:t>
            </a:r>
            <a:r>
              <a:rPr lang="zh-CN" altLang="en-US" sz="2000" b="1">
                <a:latin typeface="华文中宋" panose="02010600040101010101" pitchFamily="2" charset="-122"/>
                <a:ea typeface="华文中宋" panose="02010600040101010101" pitchFamily="2" charset="-122"/>
              </a:rPr>
              <a:t>标准试块，采集深度分别</a:t>
            </a:r>
            <a:r>
              <a:rPr lang="en-US" altLang="zh-CN" sz="2000" b="1">
                <a:latin typeface="华文中宋" panose="02010600040101010101" pitchFamily="2" charset="-122"/>
                <a:ea typeface="华文中宋" panose="02010600040101010101" pitchFamily="2" charset="-122"/>
              </a:rPr>
              <a:t>10</a:t>
            </a:r>
            <a:r>
              <a:rPr lang="zh-CN" altLang="en-US" sz="2000" b="1">
                <a:latin typeface="华文中宋" panose="02010600040101010101" pitchFamily="2" charset="-122"/>
                <a:ea typeface="华文中宋" panose="02010600040101010101" pitchFamily="2" charset="-122"/>
              </a:rPr>
              <a:t>、</a:t>
            </a:r>
            <a:r>
              <a:rPr lang="en-US" altLang="zh-CN" sz="2000" b="1">
                <a:latin typeface="华文中宋" panose="02010600040101010101" pitchFamily="2" charset="-122"/>
                <a:ea typeface="华文中宋" panose="02010600040101010101" pitchFamily="2" charset="-122"/>
              </a:rPr>
              <a:t>20</a:t>
            </a:r>
            <a:r>
              <a:rPr lang="zh-CN" altLang="en-US" sz="2000" b="1">
                <a:latin typeface="华文中宋" panose="02010600040101010101" pitchFamily="2" charset="-122"/>
                <a:ea typeface="华文中宋" panose="02010600040101010101" pitchFamily="2" charset="-122"/>
              </a:rPr>
              <a:t>、</a:t>
            </a:r>
            <a:r>
              <a:rPr lang="en-US" altLang="zh-CN" sz="2000" b="1">
                <a:latin typeface="华文中宋" panose="02010600040101010101" pitchFamily="2" charset="-122"/>
                <a:ea typeface="华文中宋" panose="02010600040101010101" pitchFamily="2" charset="-122"/>
              </a:rPr>
              <a:t>30</a:t>
            </a:r>
            <a:r>
              <a:rPr lang="zh-CN" altLang="en-US" sz="2000" b="1">
                <a:latin typeface="华文中宋" panose="02010600040101010101" pitchFamily="2" charset="-122"/>
                <a:ea typeface="华文中宋" panose="02010600040101010101" pitchFamily="2" charset="-122"/>
              </a:rPr>
              <a:t>、</a:t>
            </a:r>
            <a:r>
              <a:rPr lang="en-US" altLang="zh-CN" sz="2000" b="1">
                <a:latin typeface="华文中宋" panose="02010600040101010101" pitchFamily="2" charset="-122"/>
                <a:ea typeface="华文中宋" panose="02010600040101010101" pitchFamily="2" charset="-122"/>
              </a:rPr>
              <a:t>40</a:t>
            </a:r>
            <a:r>
              <a:rPr lang="zh-CN" altLang="en-US" sz="2000" b="1">
                <a:latin typeface="华文中宋" panose="02010600040101010101" pitchFamily="2" charset="-122"/>
                <a:ea typeface="华文中宋" panose="02010600040101010101" pitchFamily="2" charset="-122"/>
              </a:rPr>
              <a:t>（</a:t>
            </a:r>
            <a:r>
              <a:rPr lang="en-US" altLang="zh-CN" sz="2000" b="1">
                <a:latin typeface="华文中宋" panose="02010600040101010101" pitchFamily="2" charset="-122"/>
                <a:ea typeface="华文中宋" panose="02010600040101010101" pitchFamily="2" charset="-122"/>
              </a:rPr>
              <a:t>mm</a:t>
            </a:r>
            <a:r>
              <a:rPr lang="zh-CN" altLang="en-US" sz="2000" b="1">
                <a:latin typeface="华文中宋" panose="02010600040101010101" pitchFamily="2" charset="-122"/>
                <a:ea typeface="华文中宋" panose="02010600040101010101" pitchFamily="2" charset="-122"/>
              </a:rPr>
              <a:t>）的</a:t>
            </a:r>
            <a:r>
              <a:rPr lang="en-US" altLang="zh-CN" sz="2000" b="1">
                <a:latin typeface="华文中宋" panose="02010600040101010101" pitchFamily="2" charset="-122"/>
                <a:ea typeface="华文中宋" panose="02010600040101010101" pitchFamily="2" charset="-122"/>
              </a:rPr>
              <a:t>4</a:t>
            </a:r>
            <a:r>
              <a:rPr lang="zh-CN" altLang="en-US" sz="2000" b="1">
                <a:latin typeface="华文中宋" panose="02010600040101010101" pitchFamily="2" charset="-122"/>
                <a:ea typeface="华文中宋" panose="02010600040101010101" pitchFamily="2" charset="-122"/>
              </a:rPr>
              <a:t>个点，即可以制作</a:t>
            </a:r>
            <a:r>
              <a:rPr lang="en-US" altLang="zh-CN" sz="2000" b="1">
                <a:latin typeface="华文中宋" panose="02010600040101010101" pitchFamily="2" charset="-122"/>
                <a:ea typeface="华文中宋" panose="02010600040101010101" pitchFamily="2" charset="-122"/>
              </a:rPr>
              <a:t>DAC</a:t>
            </a:r>
            <a:r>
              <a:rPr lang="zh-CN" altLang="en-US" sz="2000" b="1">
                <a:latin typeface="华文中宋" panose="02010600040101010101" pitchFamily="2" charset="-122"/>
                <a:ea typeface="华文中宋" panose="02010600040101010101" pitchFamily="2" charset="-122"/>
              </a:rPr>
              <a:t>曲线，然后将</a:t>
            </a:r>
            <a:r>
              <a:rPr lang="en-US" altLang="zh-CN" sz="2000" b="1">
                <a:latin typeface="华文中宋" panose="02010600040101010101" pitchFamily="2" charset="-122"/>
                <a:ea typeface="华文中宋" panose="02010600040101010101" pitchFamily="2" charset="-122"/>
              </a:rPr>
              <a:t>DAC</a:t>
            </a:r>
            <a:r>
              <a:rPr lang="zh-CN" altLang="en-US" sz="2000" b="1">
                <a:latin typeface="华文中宋" panose="02010600040101010101" pitchFamily="2" charset="-122"/>
                <a:ea typeface="华文中宋" panose="02010600040101010101" pitchFamily="2" charset="-122"/>
              </a:rPr>
              <a:t>偏置</a:t>
            </a:r>
            <a:r>
              <a:rPr lang="en-US" altLang="zh-CN" sz="2000" b="1">
                <a:latin typeface="华文中宋" panose="02010600040101010101" pitchFamily="2" charset="-122"/>
                <a:ea typeface="华文中宋" panose="02010600040101010101" pitchFamily="2" charset="-122"/>
              </a:rPr>
              <a:t>Ⅰ(</a:t>
            </a:r>
            <a:r>
              <a:rPr lang="zh-CN" altLang="en-US" sz="2000" b="1">
                <a:latin typeface="华文中宋" panose="02010600040101010101" pitchFamily="2" charset="-122"/>
                <a:ea typeface="华文中宋" panose="02010600040101010101" pitchFamily="2" charset="-122"/>
              </a:rPr>
              <a:t>判费线偏移量</a:t>
            </a:r>
            <a:r>
              <a:rPr lang="en-US" altLang="zh-CN" sz="2000" b="1">
                <a:latin typeface="华文中宋" panose="02010600040101010101" pitchFamily="2" charset="-122"/>
                <a:ea typeface="华文中宋" panose="02010600040101010101" pitchFamily="2" charset="-122"/>
              </a:rPr>
              <a:t>)</a:t>
            </a:r>
            <a:r>
              <a:rPr lang="zh-CN" altLang="en-US" sz="2000" b="1">
                <a:latin typeface="华文中宋" panose="02010600040101010101" pitchFamily="2" charset="-122"/>
                <a:ea typeface="华文中宋" panose="02010600040101010101" pitchFamily="2" charset="-122"/>
              </a:rPr>
              <a:t>设置为</a:t>
            </a:r>
            <a:r>
              <a:rPr lang="en-US" altLang="zh-CN" sz="2000" b="1">
                <a:latin typeface="华文中宋" panose="02010600040101010101" pitchFamily="2" charset="-122"/>
                <a:ea typeface="华文中宋" panose="02010600040101010101" pitchFamily="2" charset="-122"/>
              </a:rPr>
              <a:t>-4dB</a:t>
            </a:r>
            <a:r>
              <a:rPr lang="zh-CN" altLang="en-US" sz="2000" b="1">
                <a:latin typeface="华文中宋" panose="02010600040101010101" pitchFamily="2" charset="-122"/>
                <a:ea typeface="华文中宋" panose="02010600040101010101" pitchFamily="2" charset="-122"/>
              </a:rPr>
              <a:t>，</a:t>
            </a:r>
            <a:r>
              <a:rPr lang="en-US" altLang="zh-CN" sz="2000" b="1">
                <a:latin typeface="华文中宋" panose="02010600040101010101" pitchFamily="2" charset="-122"/>
                <a:ea typeface="华文中宋" panose="02010600040101010101" pitchFamily="2" charset="-122"/>
              </a:rPr>
              <a:t>DAC</a:t>
            </a:r>
            <a:r>
              <a:rPr lang="zh-CN" altLang="en-US" sz="2000" b="1">
                <a:latin typeface="华文中宋" panose="02010600040101010101" pitchFamily="2" charset="-122"/>
                <a:ea typeface="华文中宋" panose="02010600040101010101" pitchFamily="2" charset="-122"/>
              </a:rPr>
              <a:t>回波</a:t>
            </a:r>
            <a:r>
              <a:rPr lang="en-US" altLang="zh-CN" sz="2000" b="1">
                <a:latin typeface="华文中宋" panose="02010600040101010101" pitchFamily="2" charset="-122"/>
                <a:ea typeface="华文中宋" panose="02010600040101010101" pitchFamily="2" charset="-122"/>
              </a:rPr>
              <a:t>(</a:t>
            </a:r>
            <a:r>
              <a:rPr lang="zh-CN" altLang="en-US" sz="2000" b="1">
                <a:latin typeface="华文中宋" panose="02010600040101010101" pitchFamily="2" charset="-122"/>
                <a:ea typeface="华文中宋" panose="02010600040101010101" pitchFamily="2" charset="-122"/>
              </a:rPr>
              <a:t>定量线偏移量</a:t>
            </a:r>
            <a:r>
              <a:rPr lang="en-US" altLang="zh-CN" sz="2000" b="1">
                <a:latin typeface="华文中宋" panose="02010600040101010101" pitchFamily="2" charset="-122"/>
                <a:ea typeface="华文中宋" panose="02010600040101010101" pitchFamily="2" charset="-122"/>
              </a:rPr>
              <a:t>) </a:t>
            </a:r>
            <a:r>
              <a:rPr lang="zh-CN" altLang="en-US" sz="2000" b="1">
                <a:latin typeface="华文中宋" panose="02010600040101010101" pitchFamily="2" charset="-122"/>
                <a:ea typeface="华文中宋" panose="02010600040101010101" pitchFamily="2" charset="-122"/>
              </a:rPr>
              <a:t>设置为</a:t>
            </a:r>
            <a:r>
              <a:rPr lang="en-US" altLang="zh-CN" sz="2000" b="1">
                <a:latin typeface="华文中宋" panose="02010600040101010101" pitchFamily="2" charset="-122"/>
                <a:ea typeface="华文中宋" panose="02010600040101010101" pitchFamily="2" charset="-122"/>
              </a:rPr>
              <a:t>-10dB</a:t>
            </a:r>
            <a:r>
              <a:rPr lang="zh-CN" altLang="en-US" sz="2000" b="1">
                <a:latin typeface="华文中宋" panose="02010600040101010101" pitchFamily="2" charset="-122"/>
                <a:ea typeface="华文中宋" panose="02010600040101010101" pitchFamily="2" charset="-122"/>
              </a:rPr>
              <a:t>，</a:t>
            </a:r>
            <a:r>
              <a:rPr lang="en-US" altLang="zh-CN" sz="2000" b="1">
                <a:latin typeface="华文中宋" panose="02010600040101010101" pitchFamily="2" charset="-122"/>
                <a:ea typeface="华文中宋" panose="02010600040101010101" pitchFamily="2" charset="-122"/>
              </a:rPr>
              <a:t>DAC</a:t>
            </a:r>
            <a:r>
              <a:rPr lang="zh-CN" altLang="en-US" sz="2000" b="1">
                <a:latin typeface="华文中宋" panose="02010600040101010101" pitchFamily="2" charset="-122"/>
                <a:ea typeface="华文中宋" panose="02010600040101010101" pitchFamily="2" charset="-122"/>
              </a:rPr>
              <a:t>偏置</a:t>
            </a:r>
            <a:r>
              <a:rPr lang="en-US" altLang="zh-CN" sz="2000" b="1">
                <a:latin typeface="华文中宋" panose="02010600040101010101" pitchFamily="2" charset="-122"/>
                <a:ea typeface="华文中宋" panose="02010600040101010101" pitchFamily="2" charset="-122"/>
              </a:rPr>
              <a:t>Ⅱ(</a:t>
            </a:r>
            <a:r>
              <a:rPr lang="zh-CN" altLang="en-US" sz="2000" b="1">
                <a:latin typeface="华文中宋" panose="02010600040101010101" pitchFamily="2" charset="-122"/>
                <a:ea typeface="华文中宋" panose="02010600040101010101" pitchFamily="2" charset="-122"/>
              </a:rPr>
              <a:t>评定线偏移量</a:t>
            </a:r>
            <a:r>
              <a:rPr lang="en-US" altLang="zh-CN" sz="2000" b="1">
                <a:latin typeface="华文中宋" panose="02010600040101010101" pitchFamily="2" charset="-122"/>
                <a:ea typeface="华文中宋" panose="02010600040101010101" pitchFamily="2" charset="-122"/>
              </a:rPr>
              <a:t>) </a:t>
            </a:r>
            <a:r>
              <a:rPr lang="zh-CN" altLang="en-US" sz="2000" b="1">
                <a:latin typeface="华文中宋" panose="02010600040101010101" pitchFamily="2" charset="-122"/>
                <a:ea typeface="华文中宋" panose="02010600040101010101" pitchFamily="2" charset="-122"/>
              </a:rPr>
              <a:t>设置为</a:t>
            </a:r>
            <a:r>
              <a:rPr lang="en-US" altLang="zh-CN" sz="2000" b="1">
                <a:latin typeface="华文中宋" panose="02010600040101010101" pitchFamily="2" charset="-122"/>
                <a:ea typeface="华文中宋" panose="02010600040101010101" pitchFamily="2" charset="-122"/>
              </a:rPr>
              <a:t>-16dB</a:t>
            </a:r>
            <a:r>
              <a:rPr lang="zh-CN" altLang="en-US" sz="2000" b="1">
                <a:latin typeface="华文中宋" panose="02010600040101010101" pitchFamily="2" charset="-122"/>
                <a:ea typeface="华文中宋" panose="02010600040101010101" pitchFamily="2" charset="-122"/>
              </a:rPr>
              <a:t>。</a:t>
            </a:r>
          </a:p>
          <a:p>
            <a:pPr lvl="1" eaLnBrk="1" hangingPunct="1">
              <a:lnSpc>
                <a:spcPct val="80000"/>
              </a:lnSpc>
              <a:spcBef>
                <a:spcPct val="20000"/>
              </a:spcBef>
              <a:buClr>
                <a:schemeClr val="hlink"/>
              </a:buClr>
              <a:buSzPct val="55000"/>
              <a:buFont typeface="Wingdings" panose="05000000000000000000" pitchFamily="2" charset="2"/>
              <a:buNone/>
            </a:pPr>
            <a:endParaRPr lang="zh-CN" altLang="en-US" sz="2000" b="1"/>
          </a:p>
          <a:p>
            <a:pPr lvl="1" eaLnBrk="1" hangingPunct="1">
              <a:lnSpc>
                <a:spcPct val="80000"/>
              </a:lnSpc>
              <a:spcBef>
                <a:spcPct val="20000"/>
              </a:spcBef>
              <a:buClr>
                <a:schemeClr val="hlink"/>
              </a:buClr>
              <a:buSzPct val="55000"/>
              <a:buFont typeface="Wingdings" panose="05000000000000000000" pitchFamily="2" charset="2"/>
              <a:buNone/>
            </a:pPr>
            <a:endParaRPr lang="zh-CN" altLang="en-US" sz="2000" b="1"/>
          </a:p>
          <a:p>
            <a:pPr lvl="1" eaLnBrk="1" hangingPunct="1">
              <a:lnSpc>
                <a:spcPct val="80000"/>
              </a:lnSpc>
              <a:spcBef>
                <a:spcPct val="20000"/>
              </a:spcBef>
              <a:buClr>
                <a:schemeClr val="hlink"/>
              </a:buClr>
              <a:buSzPct val="55000"/>
              <a:buFont typeface="Wingdings" panose="05000000000000000000" pitchFamily="2" charset="2"/>
              <a:buNone/>
            </a:pPr>
            <a:endParaRPr lang="zh-CN" altLang="en-US" sz="1400" b="1"/>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灯片编号占位符 3">
            <a:extLst>
              <a:ext uri="{FF2B5EF4-FFF2-40B4-BE49-F238E27FC236}">
                <a16:creationId xmlns:a16="http://schemas.microsoft.com/office/drawing/2014/main" id="{65C23195-D603-4732-8366-C9BCFE8D275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BFA36DF4-30DC-4D4A-B5EF-06ADEF6B5023}" type="slidenum">
              <a:rPr lang="zh-CN" altLang="en-US" smtClean="0"/>
              <a:pPr/>
              <a:t>64</a:t>
            </a:fld>
            <a:endParaRPr lang="en-US" altLang="zh-CN"/>
          </a:p>
        </p:txBody>
      </p:sp>
      <p:sp>
        <p:nvSpPr>
          <p:cNvPr id="68611" name="Rectangle 2">
            <a:extLst>
              <a:ext uri="{FF2B5EF4-FFF2-40B4-BE49-F238E27FC236}">
                <a16:creationId xmlns:a16="http://schemas.microsoft.com/office/drawing/2014/main" id="{0E88C5D5-9062-4B1B-B8FF-8D9E3B907A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990600" lvl="1" indent="-533400" eaLnBrk="1" hangingPunct="1">
              <a:buFont typeface="Wingdings" panose="05000000000000000000" pitchFamily="2" charset="2"/>
              <a:buNone/>
            </a:pPr>
            <a:r>
              <a:rPr lang="zh-CN" altLang="en-US" b="1">
                <a:solidFill>
                  <a:schemeClr val="tx2"/>
                </a:solidFill>
              </a:rPr>
              <a:t>六．现场探伤</a:t>
            </a:r>
          </a:p>
          <a:p>
            <a:pPr marL="990600" lvl="1" indent="-533400" eaLnBrk="1" hangingPunct="1">
              <a:buFont typeface="Wingdings" panose="05000000000000000000" pitchFamily="2" charset="2"/>
              <a:buNone/>
            </a:pPr>
            <a:r>
              <a:rPr lang="zh-CN" altLang="en-US" b="1"/>
              <a:t>    通过调整探伤范围、探伤灵敏度，使缺陷波的波形和位置参数完整显示，开始现场探伤。</a:t>
            </a:r>
          </a:p>
          <a:p>
            <a:pPr marL="990600" lvl="1" indent="-533400" eaLnBrk="1" hangingPunct="1">
              <a:buFont typeface="Wingdings" panose="05000000000000000000" pitchFamily="2" charset="2"/>
              <a:buNone/>
            </a:pPr>
            <a:r>
              <a:rPr lang="zh-CN" altLang="en-US" b="1">
                <a:solidFill>
                  <a:schemeClr val="tx2"/>
                </a:solidFill>
              </a:rPr>
              <a:t>七．存储探伤波形和数据</a:t>
            </a:r>
          </a:p>
          <a:p>
            <a:pPr marL="990600" lvl="1" indent="-533400" eaLnBrk="1" hangingPunct="1">
              <a:buFont typeface="Wingdings" panose="05000000000000000000" pitchFamily="2" charset="2"/>
              <a:buNone/>
            </a:pPr>
            <a:r>
              <a:rPr lang="zh-CN" altLang="en-US" b="1"/>
              <a:t>     将探伤波形和数据存储到相应组号。</a:t>
            </a:r>
          </a:p>
          <a:p>
            <a:pPr marL="990600" lvl="1" indent="-533400" eaLnBrk="1" hangingPunct="1">
              <a:buFont typeface="Wingdings" panose="05000000000000000000" pitchFamily="2" charset="2"/>
              <a:buNone/>
            </a:pPr>
            <a:r>
              <a:rPr lang="zh-CN" altLang="en-US" b="1">
                <a:solidFill>
                  <a:schemeClr val="tx2"/>
                </a:solidFill>
              </a:rPr>
              <a:t>八．生成探伤报告</a:t>
            </a:r>
          </a:p>
          <a:p>
            <a:pPr marL="990600" lvl="1" indent="-533400" eaLnBrk="1" hangingPunct="1">
              <a:buFont typeface="Wingdings" panose="05000000000000000000" pitchFamily="2" charset="2"/>
              <a:buNone/>
            </a:pPr>
            <a:r>
              <a:rPr lang="zh-CN" altLang="en-US" b="1"/>
              <a:t>    连接打印机打印探伤报告，或与计算机通讯，将探伤内容存储到计算机并生成探伤报告。</a:t>
            </a:r>
          </a:p>
        </p:txBody>
      </p:sp>
      <p:sp>
        <p:nvSpPr>
          <p:cNvPr id="68612" name="Rectangle 3">
            <a:extLst>
              <a:ext uri="{FF2B5EF4-FFF2-40B4-BE49-F238E27FC236}">
                <a16:creationId xmlns:a16="http://schemas.microsoft.com/office/drawing/2014/main" id="{E0799B31-A153-47C5-A7D2-C520FB1CE0D1}"/>
              </a:ext>
            </a:extLst>
          </p:cNvPr>
          <p:cNvSpPr>
            <a:spLocks noGrp="1" noChangeArrowheads="1"/>
          </p:cNvSpPr>
          <p:nvPr>
            <p:ph type="title"/>
          </p:nvPr>
        </p:nvSpPr>
        <p:spPr bwMode="auto">
          <a:xfrm>
            <a:off x="1187450" y="333375"/>
            <a:ext cx="6408738"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38200" indent="-838200" eaLnBrk="1" hangingPunct="1"/>
            <a:r>
              <a:rPr lang="en-US" altLang="zh-CN" b="1"/>
              <a:t>9.4</a:t>
            </a:r>
            <a:r>
              <a:rPr lang="zh-CN" altLang="en-US" b="1"/>
              <a:t>．探伤举例</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灯片编号占位符 3">
            <a:extLst>
              <a:ext uri="{FF2B5EF4-FFF2-40B4-BE49-F238E27FC236}">
                <a16:creationId xmlns:a16="http://schemas.microsoft.com/office/drawing/2014/main" id="{3DA5ABE5-13D4-491D-9CB1-44EF7C6C5EC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04E7DFD3-0E9C-4AE9-B8FE-AC8C96CD8FDA}" type="slidenum">
              <a:rPr lang="zh-CN" altLang="en-US" smtClean="0"/>
              <a:pPr/>
              <a:t>65</a:t>
            </a:fld>
            <a:endParaRPr lang="en-US" altLang="zh-CN"/>
          </a:p>
        </p:txBody>
      </p:sp>
      <p:sp>
        <p:nvSpPr>
          <p:cNvPr id="69635" name="Rectangle 2">
            <a:extLst>
              <a:ext uri="{FF2B5EF4-FFF2-40B4-BE49-F238E27FC236}">
                <a16:creationId xmlns:a16="http://schemas.microsoft.com/office/drawing/2014/main" id="{DDA69479-9C3E-4B69-B358-3429EC911574}"/>
              </a:ext>
            </a:extLst>
          </p:cNvPr>
          <p:cNvSpPr>
            <a:spLocks noGrp="1" noChangeArrowheads="1"/>
          </p:cNvSpPr>
          <p:nvPr>
            <p:ph type="body" idx="1"/>
          </p:nvPr>
        </p:nvSpPr>
        <p:spPr bwMode="auto">
          <a:xfrm>
            <a:off x="395288" y="1268413"/>
            <a:ext cx="8362950" cy="4027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lnSpc>
                <a:spcPct val="80000"/>
              </a:lnSpc>
              <a:buFont typeface="Wingdings" panose="05000000000000000000" pitchFamily="2" charset="2"/>
              <a:buNone/>
            </a:pPr>
            <a:endParaRPr lang="zh-CN" altLang="en-US" sz="2400" b="1">
              <a:solidFill>
                <a:srgbClr val="FF0000"/>
              </a:solidFill>
            </a:endParaRPr>
          </a:p>
          <a:p>
            <a:pPr marL="609600" indent="-609600" eaLnBrk="1" hangingPunct="1">
              <a:lnSpc>
                <a:spcPct val="80000"/>
              </a:lnSpc>
              <a:buFont typeface="Wingdings" panose="05000000000000000000" pitchFamily="2" charset="2"/>
              <a:buNone/>
            </a:pPr>
            <a:endParaRPr lang="en-US" altLang="zh-CN" sz="2800" b="1">
              <a:solidFill>
                <a:schemeClr val="tx2"/>
              </a:solidFill>
            </a:endParaRPr>
          </a:p>
          <a:p>
            <a:pPr marL="609600" indent="-609600" eaLnBrk="1" hangingPunct="1">
              <a:lnSpc>
                <a:spcPct val="80000"/>
              </a:lnSpc>
              <a:buFont typeface="Wingdings" panose="05000000000000000000" pitchFamily="2" charset="2"/>
              <a:buNone/>
            </a:pPr>
            <a:endParaRPr lang="en-US" altLang="zh-CN" sz="2800" b="1">
              <a:solidFill>
                <a:schemeClr val="tx2"/>
              </a:solidFill>
            </a:endParaRPr>
          </a:p>
          <a:p>
            <a:pPr marL="609600" indent="-609600" eaLnBrk="1" hangingPunct="1">
              <a:lnSpc>
                <a:spcPct val="80000"/>
              </a:lnSpc>
              <a:buFont typeface="Wingdings" panose="05000000000000000000" pitchFamily="2" charset="2"/>
              <a:buNone/>
            </a:pPr>
            <a:r>
              <a:rPr lang="en-US" altLang="zh-CN" sz="2800" b="1">
                <a:solidFill>
                  <a:schemeClr val="tx2"/>
                </a:solidFill>
              </a:rPr>
              <a:t>      1.</a:t>
            </a:r>
            <a:r>
              <a:rPr lang="zh-CN" altLang="en-US" sz="2800" b="1">
                <a:solidFill>
                  <a:schemeClr val="tx2"/>
                </a:solidFill>
              </a:rPr>
              <a:t>用直探头</a:t>
            </a:r>
            <a:r>
              <a:rPr lang="en-US" altLang="zh-CN" sz="2800" b="1">
                <a:solidFill>
                  <a:schemeClr val="tx2"/>
                </a:solidFill>
              </a:rPr>
              <a:t>\</a:t>
            </a:r>
            <a:r>
              <a:rPr lang="zh-CN" altLang="en-US" sz="2800" b="1">
                <a:solidFill>
                  <a:schemeClr val="tx2"/>
                </a:solidFill>
              </a:rPr>
              <a:t>斜探头分别做测量前的校准</a:t>
            </a:r>
            <a:r>
              <a:rPr lang="en-US" altLang="zh-CN" sz="2800" b="1">
                <a:solidFill>
                  <a:schemeClr val="tx2"/>
                </a:solidFill>
              </a:rPr>
              <a:t>; </a:t>
            </a:r>
          </a:p>
          <a:p>
            <a:pPr marL="609600" indent="-609600" eaLnBrk="1" hangingPunct="1">
              <a:lnSpc>
                <a:spcPct val="80000"/>
              </a:lnSpc>
              <a:buFont typeface="Wingdings" panose="05000000000000000000" pitchFamily="2" charset="2"/>
              <a:buNone/>
            </a:pPr>
            <a:endParaRPr lang="en-US" altLang="zh-CN" sz="2800" b="1">
              <a:solidFill>
                <a:schemeClr val="tx2"/>
              </a:solidFill>
            </a:endParaRPr>
          </a:p>
          <a:p>
            <a:pPr marL="609600" indent="-609600" eaLnBrk="1" hangingPunct="1">
              <a:lnSpc>
                <a:spcPct val="80000"/>
              </a:lnSpc>
              <a:buFont typeface="Wingdings" panose="05000000000000000000" pitchFamily="2" charset="2"/>
              <a:buNone/>
            </a:pPr>
            <a:r>
              <a:rPr lang="en-US" altLang="zh-CN" sz="2800" b="1">
                <a:solidFill>
                  <a:schemeClr val="tx2"/>
                </a:solidFill>
              </a:rPr>
              <a:t>      2.</a:t>
            </a:r>
            <a:r>
              <a:rPr lang="zh-CN" altLang="en-US" sz="2800" b="1">
                <a:solidFill>
                  <a:schemeClr val="tx2"/>
                </a:solidFill>
              </a:rPr>
              <a:t>连接计算机和超探仪</a:t>
            </a:r>
            <a:r>
              <a:rPr lang="en-US" altLang="zh-CN" sz="2800" b="1">
                <a:solidFill>
                  <a:schemeClr val="tx2"/>
                </a:solidFill>
              </a:rPr>
              <a:t>,</a:t>
            </a:r>
            <a:r>
              <a:rPr lang="zh-CN" altLang="en-US" sz="2800" b="1">
                <a:solidFill>
                  <a:schemeClr val="tx2"/>
                </a:solidFill>
              </a:rPr>
              <a:t>并利用上位机 </a:t>
            </a:r>
          </a:p>
          <a:p>
            <a:pPr marL="609600" indent="-609600" eaLnBrk="1" hangingPunct="1">
              <a:lnSpc>
                <a:spcPct val="80000"/>
              </a:lnSpc>
              <a:buFont typeface="Wingdings" panose="05000000000000000000" pitchFamily="2" charset="2"/>
              <a:buNone/>
            </a:pPr>
            <a:r>
              <a:rPr lang="zh-CN" altLang="en-US" sz="2800" b="1">
                <a:solidFill>
                  <a:schemeClr val="tx2"/>
                </a:solidFill>
              </a:rPr>
              <a:t>         软件生成探伤报告</a:t>
            </a:r>
            <a:r>
              <a:rPr lang="en-US" altLang="zh-CN" sz="2800" b="1">
                <a:solidFill>
                  <a:schemeClr val="tx2"/>
                </a:solidFill>
              </a:rPr>
              <a:t>;</a:t>
            </a:r>
          </a:p>
          <a:p>
            <a:pPr marL="609600" indent="-609600" eaLnBrk="1" hangingPunct="1">
              <a:lnSpc>
                <a:spcPct val="80000"/>
              </a:lnSpc>
              <a:buFont typeface="Wingdings" panose="05000000000000000000" pitchFamily="2" charset="2"/>
              <a:buNone/>
            </a:pPr>
            <a:r>
              <a:rPr lang="en-US" altLang="zh-CN" sz="2400" b="1">
                <a:solidFill>
                  <a:schemeClr val="tx2"/>
                </a:solidFill>
              </a:rPr>
              <a:t>    </a:t>
            </a:r>
          </a:p>
          <a:p>
            <a:pPr marL="609600" indent="-609600" eaLnBrk="1" hangingPunct="1">
              <a:lnSpc>
                <a:spcPct val="80000"/>
              </a:lnSpc>
              <a:buFont typeface="Wingdings" panose="05000000000000000000" pitchFamily="2" charset="2"/>
              <a:buNone/>
            </a:pPr>
            <a:r>
              <a:rPr lang="en-US" altLang="zh-CN" sz="2400"/>
              <a:t>      </a:t>
            </a:r>
          </a:p>
        </p:txBody>
      </p:sp>
      <p:sp>
        <p:nvSpPr>
          <p:cNvPr id="63491" name="Oval 3">
            <a:hlinkClick r:id="rId2" action="ppaction://hlinksldjump"/>
            <a:extLst>
              <a:ext uri="{FF2B5EF4-FFF2-40B4-BE49-F238E27FC236}">
                <a16:creationId xmlns:a16="http://schemas.microsoft.com/office/drawing/2014/main" id="{D8A77A4C-4C7F-46D0-904E-FACD0A98B8C1}"/>
              </a:ext>
            </a:extLst>
          </p:cNvPr>
          <p:cNvSpPr>
            <a:spLocks noChangeAspect="1" noChangeArrowheads="1"/>
          </p:cNvSpPr>
          <p:nvPr/>
        </p:nvSpPr>
        <p:spPr bwMode="auto">
          <a:xfrm>
            <a:off x="1908175" y="333375"/>
            <a:ext cx="647700" cy="647700"/>
          </a:xfrm>
          <a:prstGeom prst="ellipse">
            <a:avLst/>
          </a:prstGeom>
          <a:gradFill rotWithShape="0">
            <a:gsLst>
              <a:gs pos="0">
                <a:schemeClr val="accent1">
                  <a:gamma/>
                  <a:tint val="0"/>
                  <a:invGamma/>
                </a:schemeClr>
              </a:gs>
              <a:gs pos="100000">
                <a:schemeClr val="accent1"/>
              </a:gs>
            </a:gsLst>
            <a:path path="shape">
              <a:fillToRect l="50000" t="50000" r="50000" b="50000"/>
            </a:path>
          </a:gradFill>
          <a:ln w="12700">
            <a:solidFill>
              <a:srgbClr val="002D86"/>
            </a:solidFill>
            <a:round/>
            <a:headEnd/>
            <a:tailEnd/>
          </a:ln>
          <a:effectLst/>
        </p:spPr>
        <p:txBody>
          <a:bodyPr wrap="none" lIns="0" tIns="0" rIns="0" bIns="0"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defRPr/>
            </a:pPr>
            <a:r>
              <a:rPr lang="zh-CN" altLang="en-US" sz="2400" b="1">
                <a:solidFill>
                  <a:schemeClr val="accent2"/>
                </a:solidFill>
                <a:latin typeface="仿宋体"/>
                <a:ea typeface="仿宋体"/>
                <a:cs typeface="仿宋体"/>
              </a:rPr>
              <a:t> </a:t>
            </a:r>
          </a:p>
        </p:txBody>
      </p:sp>
      <p:sp>
        <p:nvSpPr>
          <p:cNvPr id="69637" name="Rectangle 4">
            <a:extLst>
              <a:ext uri="{FF2B5EF4-FFF2-40B4-BE49-F238E27FC236}">
                <a16:creationId xmlns:a16="http://schemas.microsoft.com/office/drawing/2014/main" id="{32371CB2-9007-44B3-938A-1ED6EC1475FD}"/>
              </a:ext>
            </a:extLst>
          </p:cNvPr>
          <p:cNvSpPr>
            <a:spLocks noChangeArrowheads="1"/>
          </p:cNvSpPr>
          <p:nvPr/>
        </p:nvSpPr>
        <p:spPr bwMode="auto">
          <a:xfrm>
            <a:off x="3132138" y="47625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a:t>练习</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3">
            <a:extLst>
              <a:ext uri="{FF2B5EF4-FFF2-40B4-BE49-F238E27FC236}">
                <a16:creationId xmlns:a16="http://schemas.microsoft.com/office/drawing/2014/main" id="{C2721899-D619-4F6D-A3ED-C2EE0227E7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1D7ED66C-552E-40B7-A1E6-860B0501A92D}" type="slidenum">
              <a:rPr lang="zh-CN" altLang="en-US" smtClean="0"/>
              <a:pPr/>
              <a:t>7</a:t>
            </a:fld>
            <a:endParaRPr lang="en-US" altLang="zh-CN"/>
          </a:p>
        </p:txBody>
      </p:sp>
      <p:sp>
        <p:nvSpPr>
          <p:cNvPr id="10243" name="Rectangle 2">
            <a:extLst>
              <a:ext uri="{FF2B5EF4-FFF2-40B4-BE49-F238E27FC236}">
                <a16:creationId xmlns:a16="http://schemas.microsoft.com/office/drawing/2014/main" id="{644239B5-F654-4DBF-88A9-BEFD99D9C1F7}"/>
              </a:ext>
            </a:extLst>
          </p:cNvPr>
          <p:cNvSpPr>
            <a:spLocks noGrp="1" noChangeArrowheads="1"/>
          </p:cNvSpPr>
          <p:nvPr>
            <p:ph type="title"/>
          </p:nvPr>
        </p:nvSpPr>
        <p:spPr bwMode="auto">
          <a:xfrm>
            <a:off x="5795963" y="274638"/>
            <a:ext cx="2890837" cy="487362"/>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zh-CN" altLang="en-US" sz="4000"/>
          </a:p>
        </p:txBody>
      </p:sp>
      <p:sp>
        <p:nvSpPr>
          <p:cNvPr id="10244" name="Rectangle 3">
            <a:extLst>
              <a:ext uri="{FF2B5EF4-FFF2-40B4-BE49-F238E27FC236}">
                <a16:creationId xmlns:a16="http://schemas.microsoft.com/office/drawing/2014/main" id="{1516ECA2-CCDA-4A7C-896D-6271BD6FFF09}"/>
              </a:ext>
            </a:extLst>
          </p:cNvPr>
          <p:cNvSpPr>
            <a:spLocks noGrp="1" noChangeArrowheads="1"/>
          </p:cNvSpPr>
          <p:nvPr>
            <p:ph type="body" idx="1"/>
          </p:nvPr>
        </p:nvSpPr>
        <p:spPr bwMode="auto">
          <a:xfrm>
            <a:off x="0" y="0"/>
            <a:ext cx="9144000" cy="206057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Font typeface="Wingdings" panose="05000000000000000000" pitchFamily="2" charset="2"/>
              <a:buNone/>
            </a:pPr>
            <a:r>
              <a:rPr lang="en-US" altLang="zh-CN" sz="2800" b="1"/>
              <a:t>3.1.2</a:t>
            </a:r>
            <a:r>
              <a:rPr lang="en-US" altLang="zh-CN" sz="2800" b="1">
                <a:latin typeface="Times New Roman" panose="02020603050405020304" pitchFamily="18" charset="0"/>
              </a:rPr>
              <a:t>	 </a:t>
            </a:r>
            <a:r>
              <a:rPr lang="zh-CN" altLang="en-US" sz="2800" b="1">
                <a:latin typeface="Times New Roman" panose="02020603050405020304" pitchFamily="18" charset="0"/>
              </a:rPr>
              <a:t>脉冲反射法</a:t>
            </a:r>
          </a:p>
          <a:p>
            <a:pPr eaLnBrk="1" hangingPunct="1">
              <a:lnSpc>
                <a:spcPct val="90000"/>
              </a:lnSpc>
              <a:buFont typeface="Wingdings" panose="05000000000000000000" pitchFamily="2" charset="2"/>
              <a:buNone/>
            </a:pPr>
            <a:r>
              <a:rPr lang="zh-CN" altLang="en-US" sz="2800" b="1">
                <a:latin typeface="Times New Roman" panose="02020603050405020304" pitchFamily="18" charset="0"/>
              </a:rPr>
              <a:t>       超声波探头发射脉冲波到被检试件内，根据反射波的情况来检测试件缺陷的方法，称为脉冲反射法。</a:t>
            </a:r>
            <a:endParaRPr lang="zh-CN" altLang="en-US" sz="2800" b="1">
              <a:latin typeface="宋体" panose="02010600030101010101" pitchFamily="2" charset="-122"/>
            </a:endParaRPr>
          </a:p>
        </p:txBody>
      </p:sp>
      <p:sp>
        <p:nvSpPr>
          <p:cNvPr id="10245" name="Rectangle 4">
            <a:extLst>
              <a:ext uri="{FF2B5EF4-FFF2-40B4-BE49-F238E27FC236}">
                <a16:creationId xmlns:a16="http://schemas.microsoft.com/office/drawing/2014/main" id="{0489E4A7-8D4D-4819-9115-5C117408EC84}"/>
              </a:ext>
            </a:extLst>
          </p:cNvPr>
          <p:cNvSpPr>
            <a:spLocks noChangeArrowheads="1"/>
          </p:cNvSpPr>
          <p:nvPr/>
        </p:nvSpPr>
        <p:spPr bwMode="auto">
          <a:xfrm>
            <a:off x="539750" y="2924175"/>
            <a:ext cx="3743325" cy="2592388"/>
          </a:xfrm>
          <a:prstGeom prst="rect">
            <a:avLst/>
          </a:prstGeom>
          <a:solidFill>
            <a:schemeClr val="bg1"/>
          </a:solidFill>
          <a:ln w="25400">
            <a:solidFill>
              <a:schemeClr val="tx1"/>
            </a:solidFill>
            <a:miter lim="800000"/>
            <a:headEnd/>
            <a:tailEnd/>
          </a:ln>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nvGrpSpPr>
          <p:cNvPr id="10246" name="Group 5">
            <a:extLst>
              <a:ext uri="{FF2B5EF4-FFF2-40B4-BE49-F238E27FC236}">
                <a16:creationId xmlns:a16="http://schemas.microsoft.com/office/drawing/2014/main" id="{78929755-DFA7-4ED8-A2C4-A18D8C5DC7B5}"/>
              </a:ext>
            </a:extLst>
          </p:cNvPr>
          <p:cNvGrpSpPr>
            <a:grpSpLocks/>
          </p:cNvGrpSpPr>
          <p:nvPr/>
        </p:nvGrpSpPr>
        <p:grpSpPr bwMode="auto">
          <a:xfrm>
            <a:off x="1835150" y="2420938"/>
            <a:ext cx="865188" cy="504825"/>
            <a:chOff x="0" y="0"/>
            <a:chExt cx="545" cy="318"/>
          </a:xfrm>
        </p:grpSpPr>
        <p:sp>
          <p:nvSpPr>
            <p:cNvPr id="10263" name="Line 6">
              <a:extLst>
                <a:ext uri="{FF2B5EF4-FFF2-40B4-BE49-F238E27FC236}">
                  <a16:creationId xmlns:a16="http://schemas.microsoft.com/office/drawing/2014/main" id="{C287156E-A7A5-4736-9F87-44BEF5B16118}"/>
                </a:ext>
              </a:extLst>
            </p:cNvPr>
            <p:cNvSpPr>
              <a:spLocks noChangeShapeType="1"/>
            </p:cNvSpPr>
            <p:nvPr/>
          </p:nvSpPr>
          <p:spPr bwMode="auto">
            <a:xfrm>
              <a:off x="273" y="136"/>
              <a:ext cx="0" cy="18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ctr">
              <a:spAutoFit/>
            </a:bodyPr>
            <a:lstStyle/>
            <a:p>
              <a:endParaRPr lang="zh-CN" altLang="en-US"/>
            </a:p>
          </p:txBody>
        </p:sp>
        <p:grpSp>
          <p:nvGrpSpPr>
            <p:cNvPr id="10264" name="Group 7">
              <a:extLst>
                <a:ext uri="{FF2B5EF4-FFF2-40B4-BE49-F238E27FC236}">
                  <a16:creationId xmlns:a16="http://schemas.microsoft.com/office/drawing/2014/main" id="{B3B9CDED-883B-44CA-99D2-11881484B43B}"/>
                </a:ext>
              </a:extLst>
            </p:cNvPr>
            <p:cNvGrpSpPr>
              <a:grpSpLocks/>
            </p:cNvGrpSpPr>
            <p:nvPr/>
          </p:nvGrpSpPr>
          <p:grpSpPr bwMode="auto">
            <a:xfrm>
              <a:off x="0" y="0"/>
              <a:ext cx="545" cy="318"/>
              <a:chOff x="0" y="0"/>
              <a:chExt cx="499" cy="318"/>
            </a:xfrm>
          </p:grpSpPr>
          <p:sp>
            <p:nvSpPr>
              <p:cNvPr id="10266" name="Line 8">
                <a:extLst>
                  <a:ext uri="{FF2B5EF4-FFF2-40B4-BE49-F238E27FC236}">
                    <a16:creationId xmlns:a16="http://schemas.microsoft.com/office/drawing/2014/main" id="{088C6948-1057-4102-BCA5-03CC8649752F}"/>
                  </a:ext>
                </a:extLst>
              </p:cNvPr>
              <p:cNvSpPr>
                <a:spLocks noChangeShapeType="1"/>
              </p:cNvSpPr>
              <p:nvPr/>
            </p:nvSpPr>
            <p:spPr bwMode="auto">
              <a:xfrm flipV="1">
                <a:off x="0" y="0"/>
                <a:ext cx="0" cy="31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sp>
            <p:nvSpPr>
              <p:cNvPr id="10267" name="Line 9">
                <a:extLst>
                  <a:ext uri="{FF2B5EF4-FFF2-40B4-BE49-F238E27FC236}">
                    <a16:creationId xmlns:a16="http://schemas.microsoft.com/office/drawing/2014/main" id="{5B764D75-0D66-4171-A83A-AE8C839B4AB1}"/>
                  </a:ext>
                </a:extLst>
              </p:cNvPr>
              <p:cNvSpPr>
                <a:spLocks noChangeShapeType="1"/>
              </p:cNvSpPr>
              <p:nvPr/>
            </p:nvSpPr>
            <p:spPr bwMode="auto">
              <a:xfrm>
                <a:off x="0" y="0"/>
                <a:ext cx="49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spAutoFit/>
              </a:bodyPr>
              <a:lstStyle/>
              <a:p>
                <a:endParaRPr lang="zh-CN" altLang="en-US"/>
              </a:p>
            </p:txBody>
          </p:sp>
          <p:sp>
            <p:nvSpPr>
              <p:cNvPr id="10268" name="Line 10">
                <a:extLst>
                  <a:ext uri="{FF2B5EF4-FFF2-40B4-BE49-F238E27FC236}">
                    <a16:creationId xmlns:a16="http://schemas.microsoft.com/office/drawing/2014/main" id="{3D7581D4-BBBC-4FDB-8A01-F1C701B8490E}"/>
                  </a:ext>
                </a:extLst>
              </p:cNvPr>
              <p:cNvSpPr>
                <a:spLocks noChangeShapeType="1"/>
              </p:cNvSpPr>
              <p:nvPr/>
            </p:nvSpPr>
            <p:spPr bwMode="auto">
              <a:xfrm>
                <a:off x="499" y="0"/>
                <a:ext cx="0" cy="31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grpSp>
        <p:sp>
          <p:nvSpPr>
            <p:cNvPr id="10265" name="Line 11">
              <a:extLst>
                <a:ext uri="{FF2B5EF4-FFF2-40B4-BE49-F238E27FC236}">
                  <a16:creationId xmlns:a16="http://schemas.microsoft.com/office/drawing/2014/main" id="{1F66D25C-B29C-4CE7-B8FE-728C9CA70353}"/>
                </a:ext>
              </a:extLst>
            </p:cNvPr>
            <p:cNvSpPr>
              <a:spLocks noChangeShapeType="1"/>
            </p:cNvSpPr>
            <p:nvPr/>
          </p:nvSpPr>
          <p:spPr bwMode="auto">
            <a:xfrm flipV="1">
              <a:off x="182" y="136"/>
              <a:ext cx="18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spAutoFit/>
            </a:bodyPr>
            <a:lstStyle/>
            <a:p>
              <a:endParaRPr lang="zh-CN" altLang="en-US"/>
            </a:p>
          </p:txBody>
        </p:sp>
      </p:grpSp>
      <p:sp>
        <p:nvSpPr>
          <p:cNvPr id="70668" name="Line 12">
            <a:extLst>
              <a:ext uri="{FF2B5EF4-FFF2-40B4-BE49-F238E27FC236}">
                <a16:creationId xmlns:a16="http://schemas.microsoft.com/office/drawing/2014/main" id="{089236F7-C9A8-4460-94D2-E7B4BCEBC4C0}"/>
              </a:ext>
            </a:extLst>
          </p:cNvPr>
          <p:cNvSpPr>
            <a:spLocks noChangeShapeType="1"/>
          </p:cNvSpPr>
          <p:nvPr/>
        </p:nvSpPr>
        <p:spPr bwMode="auto">
          <a:xfrm>
            <a:off x="2268538" y="2924175"/>
            <a:ext cx="0" cy="2592388"/>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sp>
        <p:nvSpPr>
          <p:cNvPr id="10248" name="Rectangle 13">
            <a:extLst>
              <a:ext uri="{FF2B5EF4-FFF2-40B4-BE49-F238E27FC236}">
                <a16:creationId xmlns:a16="http://schemas.microsoft.com/office/drawing/2014/main" id="{61D5E5F6-5461-425C-81CA-2579D082F0AA}"/>
              </a:ext>
            </a:extLst>
          </p:cNvPr>
          <p:cNvSpPr>
            <a:spLocks noChangeArrowheads="1"/>
          </p:cNvSpPr>
          <p:nvPr/>
        </p:nvSpPr>
        <p:spPr bwMode="auto">
          <a:xfrm>
            <a:off x="4716463" y="2924175"/>
            <a:ext cx="3743325" cy="2592388"/>
          </a:xfrm>
          <a:prstGeom prst="rect">
            <a:avLst/>
          </a:prstGeom>
          <a:solidFill>
            <a:schemeClr val="bg1"/>
          </a:solidFill>
          <a:ln w="25400">
            <a:solidFill>
              <a:schemeClr val="tx1"/>
            </a:solidFill>
            <a:miter lim="800000"/>
            <a:headEnd/>
            <a:tailEnd/>
          </a:ln>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nvGrpSpPr>
          <p:cNvPr id="10249" name="Group 14">
            <a:extLst>
              <a:ext uri="{FF2B5EF4-FFF2-40B4-BE49-F238E27FC236}">
                <a16:creationId xmlns:a16="http://schemas.microsoft.com/office/drawing/2014/main" id="{1FC5DACA-AB15-4409-A270-95D77BEBB36B}"/>
              </a:ext>
            </a:extLst>
          </p:cNvPr>
          <p:cNvGrpSpPr>
            <a:grpSpLocks/>
          </p:cNvGrpSpPr>
          <p:nvPr/>
        </p:nvGrpSpPr>
        <p:grpSpPr bwMode="auto">
          <a:xfrm>
            <a:off x="4932363" y="2420938"/>
            <a:ext cx="865187" cy="504825"/>
            <a:chOff x="0" y="0"/>
            <a:chExt cx="545" cy="318"/>
          </a:xfrm>
        </p:grpSpPr>
        <p:sp>
          <p:nvSpPr>
            <p:cNvPr id="10257" name="Line 15">
              <a:extLst>
                <a:ext uri="{FF2B5EF4-FFF2-40B4-BE49-F238E27FC236}">
                  <a16:creationId xmlns:a16="http://schemas.microsoft.com/office/drawing/2014/main" id="{C06187B6-E9EB-4009-8AB6-E65DC19618C9}"/>
                </a:ext>
              </a:extLst>
            </p:cNvPr>
            <p:cNvSpPr>
              <a:spLocks noChangeShapeType="1"/>
            </p:cNvSpPr>
            <p:nvPr/>
          </p:nvSpPr>
          <p:spPr bwMode="auto">
            <a:xfrm>
              <a:off x="181" y="136"/>
              <a:ext cx="183" cy="18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ctr">
              <a:spAutoFit/>
            </a:bodyPr>
            <a:lstStyle/>
            <a:p>
              <a:endParaRPr lang="zh-CN" altLang="en-US"/>
            </a:p>
          </p:txBody>
        </p:sp>
        <p:grpSp>
          <p:nvGrpSpPr>
            <p:cNvPr id="10258" name="Group 16">
              <a:extLst>
                <a:ext uri="{FF2B5EF4-FFF2-40B4-BE49-F238E27FC236}">
                  <a16:creationId xmlns:a16="http://schemas.microsoft.com/office/drawing/2014/main" id="{E05E2EF3-ABD3-4733-8581-628EAFA383D7}"/>
                </a:ext>
              </a:extLst>
            </p:cNvPr>
            <p:cNvGrpSpPr>
              <a:grpSpLocks/>
            </p:cNvGrpSpPr>
            <p:nvPr/>
          </p:nvGrpSpPr>
          <p:grpSpPr bwMode="auto">
            <a:xfrm>
              <a:off x="0" y="0"/>
              <a:ext cx="545" cy="318"/>
              <a:chOff x="0" y="0"/>
              <a:chExt cx="499" cy="318"/>
            </a:xfrm>
          </p:grpSpPr>
          <p:sp>
            <p:nvSpPr>
              <p:cNvPr id="10260" name="Line 17">
                <a:extLst>
                  <a:ext uri="{FF2B5EF4-FFF2-40B4-BE49-F238E27FC236}">
                    <a16:creationId xmlns:a16="http://schemas.microsoft.com/office/drawing/2014/main" id="{B5D1CF21-BDE0-49B8-9873-E37422E2043E}"/>
                  </a:ext>
                </a:extLst>
              </p:cNvPr>
              <p:cNvSpPr>
                <a:spLocks noChangeShapeType="1"/>
              </p:cNvSpPr>
              <p:nvPr/>
            </p:nvSpPr>
            <p:spPr bwMode="auto">
              <a:xfrm flipV="1">
                <a:off x="0" y="0"/>
                <a:ext cx="0" cy="31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sp>
            <p:nvSpPr>
              <p:cNvPr id="10261" name="Line 18">
                <a:extLst>
                  <a:ext uri="{FF2B5EF4-FFF2-40B4-BE49-F238E27FC236}">
                    <a16:creationId xmlns:a16="http://schemas.microsoft.com/office/drawing/2014/main" id="{AF10F9AF-801E-4C1F-AF89-C6C557F9D0BA}"/>
                  </a:ext>
                </a:extLst>
              </p:cNvPr>
              <p:cNvSpPr>
                <a:spLocks noChangeShapeType="1"/>
              </p:cNvSpPr>
              <p:nvPr/>
            </p:nvSpPr>
            <p:spPr bwMode="auto">
              <a:xfrm>
                <a:off x="0" y="0"/>
                <a:ext cx="49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sp>
            <p:nvSpPr>
              <p:cNvPr id="10262" name="Line 19">
                <a:extLst>
                  <a:ext uri="{FF2B5EF4-FFF2-40B4-BE49-F238E27FC236}">
                    <a16:creationId xmlns:a16="http://schemas.microsoft.com/office/drawing/2014/main" id="{99B5538D-0D85-422D-BF09-D25FAC66BD25}"/>
                  </a:ext>
                </a:extLst>
              </p:cNvPr>
              <p:cNvSpPr>
                <a:spLocks noChangeShapeType="1"/>
              </p:cNvSpPr>
              <p:nvPr/>
            </p:nvSpPr>
            <p:spPr bwMode="auto">
              <a:xfrm>
                <a:off x="499" y="0"/>
                <a:ext cx="0" cy="31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grpSp>
        <p:sp>
          <p:nvSpPr>
            <p:cNvPr id="10259" name="Line 20">
              <a:extLst>
                <a:ext uri="{FF2B5EF4-FFF2-40B4-BE49-F238E27FC236}">
                  <a16:creationId xmlns:a16="http://schemas.microsoft.com/office/drawing/2014/main" id="{C0F7C504-E159-4A74-A236-5973B4FF02FD}"/>
                </a:ext>
              </a:extLst>
            </p:cNvPr>
            <p:cNvSpPr>
              <a:spLocks noChangeShapeType="1"/>
            </p:cNvSpPr>
            <p:nvPr/>
          </p:nvSpPr>
          <p:spPr bwMode="auto">
            <a:xfrm flipV="1">
              <a:off x="136" y="91"/>
              <a:ext cx="91" cy="9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spAutoFit/>
            </a:bodyPr>
            <a:lstStyle/>
            <a:p>
              <a:endParaRPr lang="zh-CN" altLang="en-US"/>
            </a:p>
          </p:txBody>
        </p:sp>
      </p:grpSp>
      <p:sp>
        <p:nvSpPr>
          <p:cNvPr id="70677" name="Line 21">
            <a:extLst>
              <a:ext uri="{FF2B5EF4-FFF2-40B4-BE49-F238E27FC236}">
                <a16:creationId xmlns:a16="http://schemas.microsoft.com/office/drawing/2014/main" id="{DE3DD934-B767-4C65-89EB-53C62D9C09E7}"/>
              </a:ext>
            </a:extLst>
          </p:cNvPr>
          <p:cNvSpPr>
            <a:spLocks noChangeShapeType="1"/>
          </p:cNvSpPr>
          <p:nvPr/>
        </p:nvSpPr>
        <p:spPr bwMode="auto">
          <a:xfrm>
            <a:off x="5508625" y="2924175"/>
            <a:ext cx="1439863" cy="2592388"/>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sp>
        <p:nvSpPr>
          <p:cNvPr id="70678" name="Line 22">
            <a:extLst>
              <a:ext uri="{FF2B5EF4-FFF2-40B4-BE49-F238E27FC236}">
                <a16:creationId xmlns:a16="http://schemas.microsoft.com/office/drawing/2014/main" id="{76BDD477-A8F2-4E4D-B71C-A3AB1BA4956F}"/>
              </a:ext>
            </a:extLst>
          </p:cNvPr>
          <p:cNvSpPr>
            <a:spLocks noChangeShapeType="1"/>
          </p:cNvSpPr>
          <p:nvPr/>
        </p:nvSpPr>
        <p:spPr bwMode="auto">
          <a:xfrm flipV="1">
            <a:off x="6948488" y="2924175"/>
            <a:ext cx="1511300" cy="2592388"/>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sp>
        <p:nvSpPr>
          <p:cNvPr id="70679" name="Line 23">
            <a:extLst>
              <a:ext uri="{FF2B5EF4-FFF2-40B4-BE49-F238E27FC236}">
                <a16:creationId xmlns:a16="http://schemas.microsoft.com/office/drawing/2014/main" id="{9C37F138-911E-4819-9DB5-CFBEDD7631A8}"/>
              </a:ext>
            </a:extLst>
          </p:cNvPr>
          <p:cNvSpPr>
            <a:spLocks noChangeShapeType="1"/>
          </p:cNvSpPr>
          <p:nvPr/>
        </p:nvSpPr>
        <p:spPr bwMode="auto">
          <a:xfrm flipV="1">
            <a:off x="2268538" y="2924175"/>
            <a:ext cx="0" cy="2592388"/>
          </a:xfrm>
          <a:prstGeom prst="line">
            <a:avLst/>
          </a:prstGeom>
          <a:noFill/>
          <a:ln w="1905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sp>
        <p:nvSpPr>
          <p:cNvPr id="70680" name="Line 24">
            <a:extLst>
              <a:ext uri="{FF2B5EF4-FFF2-40B4-BE49-F238E27FC236}">
                <a16:creationId xmlns:a16="http://schemas.microsoft.com/office/drawing/2014/main" id="{73056FF6-239E-4C52-83F5-32A22656676D}"/>
              </a:ext>
            </a:extLst>
          </p:cNvPr>
          <p:cNvSpPr>
            <a:spLocks noChangeShapeType="1"/>
          </p:cNvSpPr>
          <p:nvPr/>
        </p:nvSpPr>
        <p:spPr bwMode="auto">
          <a:xfrm flipH="1">
            <a:off x="6948488" y="2924175"/>
            <a:ext cx="1511300" cy="25923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sp>
        <p:nvSpPr>
          <p:cNvPr id="70681" name="Line 25">
            <a:extLst>
              <a:ext uri="{FF2B5EF4-FFF2-40B4-BE49-F238E27FC236}">
                <a16:creationId xmlns:a16="http://schemas.microsoft.com/office/drawing/2014/main" id="{97C3D577-45D4-443A-8056-69739B790645}"/>
              </a:ext>
            </a:extLst>
          </p:cNvPr>
          <p:cNvSpPr>
            <a:spLocks noChangeShapeType="1"/>
          </p:cNvSpPr>
          <p:nvPr/>
        </p:nvSpPr>
        <p:spPr bwMode="auto">
          <a:xfrm flipH="1" flipV="1">
            <a:off x="5508625" y="2924175"/>
            <a:ext cx="1439863" cy="25923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zh-CN" altLang="en-US"/>
          </a:p>
        </p:txBody>
      </p:sp>
      <p:sp>
        <p:nvSpPr>
          <p:cNvPr id="10255" name="Text Box 26">
            <a:extLst>
              <a:ext uri="{FF2B5EF4-FFF2-40B4-BE49-F238E27FC236}">
                <a16:creationId xmlns:a16="http://schemas.microsoft.com/office/drawing/2014/main" id="{6EE63D24-7658-4606-A091-43D17CC37F01}"/>
              </a:ext>
            </a:extLst>
          </p:cNvPr>
          <p:cNvSpPr txBox="1">
            <a:spLocks noChangeArrowheads="1"/>
          </p:cNvSpPr>
          <p:nvPr/>
        </p:nvSpPr>
        <p:spPr bwMode="auto">
          <a:xfrm>
            <a:off x="900113" y="5876925"/>
            <a:ext cx="2735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spcBef>
                <a:spcPct val="50000"/>
              </a:spcBef>
            </a:pPr>
            <a:r>
              <a:rPr lang="zh-CN" altLang="en-US" sz="2000" b="1">
                <a:latin typeface="Arial" panose="020B0604020202020204" pitchFamily="34" charset="0"/>
              </a:rPr>
              <a:t>直探头底部反射</a:t>
            </a:r>
          </a:p>
        </p:txBody>
      </p:sp>
      <p:sp>
        <p:nvSpPr>
          <p:cNvPr id="10256" name="Text Box 27">
            <a:extLst>
              <a:ext uri="{FF2B5EF4-FFF2-40B4-BE49-F238E27FC236}">
                <a16:creationId xmlns:a16="http://schemas.microsoft.com/office/drawing/2014/main" id="{9D5BAEB1-7C53-47B4-9F46-7CDB4D00CB3C}"/>
              </a:ext>
            </a:extLst>
          </p:cNvPr>
          <p:cNvSpPr txBox="1">
            <a:spLocks noChangeArrowheads="1"/>
          </p:cNvSpPr>
          <p:nvPr/>
        </p:nvSpPr>
        <p:spPr bwMode="auto">
          <a:xfrm>
            <a:off x="5148263" y="5876925"/>
            <a:ext cx="2808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spcBef>
                <a:spcPct val="50000"/>
              </a:spcBef>
            </a:pPr>
            <a:r>
              <a:rPr lang="zh-CN" altLang="en-US" sz="2000" b="1">
                <a:latin typeface="Arial" panose="020B0604020202020204" pitchFamily="34" charset="0"/>
              </a:rPr>
              <a:t>斜探头底部</a:t>
            </a:r>
            <a:r>
              <a:rPr lang="en-US" altLang="zh-CN" sz="2000" b="1">
                <a:latin typeface="Arial" panose="020B0604020202020204" pitchFamily="34" charset="0"/>
              </a:rPr>
              <a:t>—</a:t>
            </a:r>
            <a:r>
              <a:rPr lang="zh-CN" altLang="en-US" sz="2000" b="1">
                <a:latin typeface="Arial" panose="020B0604020202020204" pitchFamily="34" charset="0"/>
              </a:rPr>
              <a:t>端角反射</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0668"/>
                                        </p:tgtEl>
                                        <p:attrNameLst>
                                          <p:attrName>style.visibility</p:attrName>
                                        </p:attrNameLst>
                                      </p:cBhvr>
                                      <p:to>
                                        <p:strVal val="visible"/>
                                      </p:to>
                                    </p:set>
                                    <p:animEffect transition="in" filter="wipe(up)">
                                      <p:cBhvr>
                                        <p:cTn id="7" dur="3000"/>
                                        <p:tgtEl>
                                          <p:spTgt spid="70668"/>
                                        </p:tgtEl>
                                      </p:cBhvr>
                                    </p:animEffect>
                                  </p:childTnLst>
                                </p:cTn>
                              </p:par>
                            </p:childTnLst>
                          </p:cTn>
                        </p:par>
                        <p:par>
                          <p:cTn id="8" fill="hold" nodeType="afterGroup">
                            <p:stCondLst>
                              <p:cond delay="3000"/>
                            </p:stCondLst>
                            <p:childTnLst>
                              <p:par>
                                <p:cTn id="9" presetID="22" presetClass="entr" presetSubtype="4" fill="hold" nodeType="afterEffect">
                                  <p:stCondLst>
                                    <p:cond delay="0"/>
                                  </p:stCondLst>
                                  <p:childTnLst>
                                    <p:set>
                                      <p:cBhvr>
                                        <p:cTn id="10" dur="1" fill="hold">
                                          <p:stCondLst>
                                            <p:cond delay="0"/>
                                          </p:stCondLst>
                                        </p:cTn>
                                        <p:tgtEl>
                                          <p:spTgt spid="70679"/>
                                        </p:tgtEl>
                                        <p:attrNameLst>
                                          <p:attrName>style.visibility</p:attrName>
                                        </p:attrNameLst>
                                      </p:cBhvr>
                                      <p:to>
                                        <p:strVal val="visible"/>
                                      </p:to>
                                    </p:set>
                                    <p:animEffect transition="in" filter="wipe(down)">
                                      <p:cBhvr>
                                        <p:cTn id="11" dur="3000"/>
                                        <p:tgtEl>
                                          <p:spTgt spid="7067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70677"/>
                                        </p:tgtEl>
                                        <p:attrNameLst>
                                          <p:attrName>style.visibility</p:attrName>
                                        </p:attrNameLst>
                                      </p:cBhvr>
                                      <p:to>
                                        <p:strVal val="visible"/>
                                      </p:to>
                                    </p:set>
                                    <p:animEffect transition="in" filter="wipe(up)">
                                      <p:cBhvr>
                                        <p:cTn id="16" dur="3000"/>
                                        <p:tgtEl>
                                          <p:spTgt spid="70677"/>
                                        </p:tgtEl>
                                      </p:cBhvr>
                                    </p:animEffect>
                                  </p:childTnLst>
                                </p:cTn>
                              </p:par>
                            </p:childTnLst>
                          </p:cTn>
                        </p:par>
                        <p:par>
                          <p:cTn id="17" fill="hold" nodeType="afterGroup">
                            <p:stCondLst>
                              <p:cond delay="3000"/>
                            </p:stCondLst>
                            <p:childTnLst>
                              <p:par>
                                <p:cTn id="18" presetID="22" presetClass="entr" presetSubtype="4" fill="hold" nodeType="afterEffect">
                                  <p:stCondLst>
                                    <p:cond delay="0"/>
                                  </p:stCondLst>
                                  <p:childTnLst>
                                    <p:set>
                                      <p:cBhvr>
                                        <p:cTn id="19" dur="1" fill="hold">
                                          <p:stCondLst>
                                            <p:cond delay="0"/>
                                          </p:stCondLst>
                                        </p:cTn>
                                        <p:tgtEl>
                                          <p:spTgt spid="70678"/>
                                        </p:tgtEl>
                                        <p:attrNameLst>
                                          <p:attrName>style.visibility</p:attrName>
                                        </p:attrNameLst>
                                      </p:cBhvr>
                                      <p:to>
                                        <p:strVal val="visible"/>
                                      </p:to>
                                    </p:set>
                                    <p:animEffect transition="in" filter="wipe(down)">
                                      <p:cBhvr>
                                        <p:cTn id="20" dur="3000"/>
                                        <p:tgtEl>
                                          <p:spTgt spid="70678"/>
                                        </p:tgtEl>
                                      </p:cBhvr>
                                    </p:animEffect>
                                  </p:childTnLst>
                                </p:cTn>
                              </p:par>
                            </p:childTnLst>
                          </p:cTn>
                        </p:par>
                        <p:par>
                          <p:cTn id="21" fill="hold" nodeType="afterGroup">
                            <p:stCondLst>
                              <p:cond delay="6000"/>
                            </p:stCondLst>
                            <p:childTnLst>
                              <p:par>
                                <p:cTn id="22" presetID="22" presetClass="entr" presetSubtype="1" fill="hold" nodeType="afterEffect">
                                  <p:stCondLst>
                                    <p:cond delay="0"/>
                                  </p:stCondLst>
                                  <p:childTnLst>
                                    <p:set>
                                      <p:cBhvr>
                                        <p:cTn id="23" dur="1" fill="hold">
                                          <p:stCondLst>
                                            <p:cond delay="0"/>
                                          </p:stCondLst>
                                        </p:cTn>
                                        <p:tgtEl>
                                          <p:spTgt spid="70680"/>
                                        </p:tgtEl>
                                        <p:attrNameLst>
                                          <p:attrName>style.visibility</p:attrName>
                                        </p:attrNameLst>
                                      </p:cBhvr>
                                      <p:to>
                                        <p:strVal val="visible"/>
                                      </p:to>
                                    </p:set>
                                    <p:animEffect transition="in" filter="wipe(up)">
                                      <p:cBhvr>
                                        <p:cTn id="24" dur="3000"/>
                                        <p:tgtEl>
                                          <p:spTgt spid="70680"/>
                                        </p:tgtEl>
                                      </p:cBhvr>
                                    </p:animEffect>
                                  </p:childTnLst>
                                </p:cTn>
                              </p:par>
                            </p:childTnLst>
                          </p:cTn>
                        </p:par>
                        <p:par>
                          <p:cTn id="25" fill="hold" nodeType="afterGroup">
                            <p:stCondLst>
                              <p:cond delay="9000"/>
                            </p:stCondLst>
                            <p:childTnLst>
                              <p:par>
                                <p:cTn id="26" presetID="22" presetClass="entr" presetSubtype="4" fill="hold" nodeType="afterEffect">
                                  <p:stCondLst>
                                    <p:cond delay="0"/>
                                  </p:stCondLst>
                                  <p:childTnLst>
                                    <p:set>
                                      <p:cBhvr>
                                        <p:cTn id="27" dur="1" fill="hold">
                                          <p:stCondLst>
                                            <p:cond delay="0"/>
                                          </p:stCondLst>
                                        </p:cTn>
                                        <p:tgtEl>
                                          <p:spTgt spid="70681"/>
                                        </p:tgtEl>
                                        <p:attrNameLst>
                                          <p:attrName>style.visibility</p:attrName>
                                        </p:attrNameLst>
                                      </p:cBhvr>
                                      <p:to>
                                        <p:strVal val="visible"/>
                                      </p:to>
                                    </p:set>
                                    <p:animEffect transition="in" filter="wipe(down)">
                                      <p:cBhvr>
                                        <p:cTn id="28" dur="3000"/>
                                        <p:tgtEl>
                                          <p:spTgt spid="70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1">
            <a:extLst>
              <a:ext uri="{FF2B5EF4-FFF2-40B4-BE49-F238E27FC236}">
                <a16:creationId xmlns:a16="http://schemas.microsoft.com/office/drawing/2014/main" id="{A986749F-2CED-4FFF-BD3A-2F8A59C5D29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6D3DB7C5-F6E8-48C5-B808-53359E2E5856}" type="slidenum">
              <a:rPr lang="zh-CN" altLang="en-US" smtClean="0"/>
              <a:pPr/>
              <a:t>8</a:t>
            </a:fld>
            <a:endParaRPr lang="en-US" altLang="zh-CN"/>
          </a:p>
        </p:txBody>
      </p:sp>
      <p:sp>
        <p:nvSpPr>
          <p:cNvPr id="8194" name="Rectangle 2">
            <a:extLst>
              <a:ext uri="{FF2B5EF4-FFF2-40B4-BE49-F238E27FC236}">
                <a16:creationId xmlns:a16="http://schemas.microsoft.com/office/drawing/2014/main" id="{BD9EEA64-5060-4651-89CA-50606A3DEF03}"/>
              </a:ext>
            </a:extLst>
          </p:cNvPr>
          <p:cNvSpPr>
            <a:spLocks noChangeArrowheads="1"/>
          </p:cNvSpPr>
          <p:nvPr/>
        </p:nvSpPr>
        <p:spPr bwMode="auto">
          <a:xfrm>
            <a:off x="1403350" y="284163"/>
            <a:ext cx="2933700" cy="641350"/>
          </a:xfrm>
          <a:prstGeom prst="rect">
            <a:avLst/>
          </a:prstGeom>
          <a:noFill/>
          <a:ln w="9525">
            <a:noFill/>
            <a:miter lim="800000"/>
            <a:headEnd/>
            <a:tailEnd/>
          </a:ln>
          <a:effectLst/>
        </p:spPr>
        <p:txBody>
          <a:bodyPr wrap="none" lIns="90000" tIns="46800" rIns="90000" bIns="46800">
            <a:spAutoFit/>
          </a:bodyPr>
          <a:lstStyle/>
          <a:p>
            <a:pPr eaLnBrk="1" hangingPunct="1">
              <a:defRPr/>
            </a:pPr>
            <a:r>
              <a:rPr lang="zh-CN" altLang="en-US" sz="3600" b="1">
                <a:solidFill>
                  <a:schemeClr val="hlink"/>
                </a:solidFill>
                <a:effectLst>
                  <a:outerShdw blurRad="38100" dist="38100" dir="2700000" algn="tl">
                    <a:srgbClr val="C0C0C0"/>
                  </a:outerShdw>
                </a:effectLst>
                <a:latin typeface="Times New Roman" pitchFamily="18" charset="0"/>
                <a:ea typeface="新宋体" pitchFamily="49" charset="-122"/>
              </a:rPr>
              <a:t>探伤仪的作用</a:t>
            </a:r>
          </a:p>
        </p:txBody>
      </p:sp>
      <p:sp>
        <p:nvSpPr>
          <p:cNvPr id="11268" name="Rectangle 3">
            <a:extLst>
              <a:ext uri="{FF2B5EF4-FFF2-40B4-BE49-F238E27FC236}">
                <a16:creationId xmlns:a16="http://schemas.microsoft.com/office/drawing/2014/main" id="{1CAE1E1A-86FC-4320-BB2B-0B67287B35E2}"/>
              </a:ext>
            </a:extLst>
          </p:cNvPr>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20000"/>
              </a:spcBef>
              <a:buClr>
                <a:schemeClr val="folHlink"/>
              </a:buClr>
              <a:buSzPct val="60000"/>
              <a:buFont typeface="Wingdings" panose="05000000000000000000" pitchFamily="2" charset="2"/>
              <a:buNone/>
            </a:pPr>
            <a:endParaRPr lang="zh-CN" altLang="en-US" sz="2800"/>
          </a:p>
          <a:p>
            <a:pPr eaLnBrk="1" hangingPunct="1">
              <a:spcBef>
                <a:spcPct val="20000"/>
              </a:spcBef>
              <a:buClr>
                <a:schemeClr val="folHlink"/>
              </a:buClr>
              <a:buSzPct val="60000"/>
              <a:buFont typeface="Wingdings" panose="05000000000000000000" pitchFamily="2" charset="2"/>
              <a:buNone/>
            </a:pPr>
            <a:r>
              <a:rPr lang="zh-CN" altLang="en-US" sz="2800"/>
              <a:t>        </a:t>
            </a:r>
            <a:r>
              <a:rPr lang="zh-CN" altLang="en-US" sz="2800" b="1">
                <a:solidFill>
                  <a:schemeClr val="tx2"/>
                </a:solidFill>
                <a:latin typeface="华文中宋" panose="02010600040101010101" pitchFamily="2" charset="-122"/>
                <a:ea typeface="华文中宋" panose="02010600040101010101" pitchFamily="2" charset="-122"/>
              </a:rPr>
              <a:t>超声探伤仪是一种便携式工业无损探伤仪器，它能够快速便捷、无损伤、精确地进行工件内部多种缺陷（</a:t>
            </a:r>
            <a:r>
              <a:rPr lang="zh-CN" altLang="en-US" sz="2800" b="1">
                <a:solidFill>
                  <a:srgbClr val="FF0000"/>
                </a:solidFill>
                <a:latin typeface="华文中宋" panose="02010600040101010101" pitchFamily="2" charset="-122"/>
                <a:ea typeface="华文中宋" panose="02010600040101010101" pitchFamily="2" charset="-122"/>
              </a:rPr>
              <a:t>焊缝、裂纹、气孔、夹杂、折叠</a:t>
            </a:r>
            <a:r>
              <a:rPr lang="zh-CN" altLang="en-US" sz="2800" b="1">
                <a:solidFill>
                  <a:schemeClr val="tx2"/>
                </a:solidFill>
                <a:latin typeface="华文中宋" panose="02010600040101010101" pitchFamily="2" charset="-122"/>
                <a:ea typeface="华文中宋" panose="02010600040101010101" pitchFamily="2" charset="-122"/>
              </a:rPr>
              <a:t>等）的检测、定位、评估和诊断。</a:t>
            </a:r>
          </a:p>
          <a:p>
            <a:pPr eaLnBrk="1" hangingPunct="1">
              <a:spcBef>
                <a:spcPct val="20000"/>
              </a:spcBef>
              <a:buClr>
                <a:schemeClr val="folHlink"/>
              </a:buClr>
              <a:buSzPct val="60000"/>
              <a:buFont typeface="Wingdings" panose="05000000000000000000" pitchFamily="2" charset="2"/>
              <a:buNone/>
            </a:pPr>
            <a:r>
              <a:rPr lang="zh-CN" altLang="en-US" sz="2800" b="1">
                <a:solidFill>
                  <a:schemeClr val="tx2"/>
                </a:solidFill>
                <a:latin typeface="华文中宋" panose="02010600040101010101" pitchFamily="2" charset="-122"/>
                <a:ea typeface="华文中宋" panose="02010600040101010101" pitchFamily="2" charset="-122"/>
              </a:rPr>
              <a:t>       检测材料包括各种金属、非金属</a:t>
            </a:r>
            <a:r>
              <a:rPr lang="en-US" altLang="zh-CN" sz="2800" b="1">
                <a:solidFill>
                  <a:schemeClr val="tx2"/>
                </a:solidFill>
                <a:latin typeface="华文中宋" panose="02010600040101010101" pitchFamily="2" charset="-122"/>
                <a:ea typeface="华文中宋" panose="02010600040101010101" pitchFamily="2" charset="-122"/>
              </a:rPr>
              <a:t>(</a:t>
            </a:r>
            <a:r>
              <a:rPr lang="zh-CN" altLang="en-US" sz="2800" b="1">
                <a:solidFill>
                  <a:schemeClr val="tx2"/>
                </a:solidFill>
                <a:latin typeface="华文中宋" panose="02010600040101010101" pitchFamily="2" charset="-122"/>
                <a:ea typeface="华文中宋" panose="02010600040101010101" pitchFamily="2" charset="-122"/>
              </a:rPr>
              <a:t>如陶瓷</a:t>
            </a:r>
            <a:r>
              <a:rPr lang="en-US" altLang="zh-CN" sz="2800" b="1">
                <a:solidFill>
                  <a:schemeClr val="tx2"/>
                </a:solidFill>
                <a:latin typeface="华文中宋" panose="02010600040101010101" pitchFamily="2" charset="-122"/>
                <a:ea typeface="华文中宋" panose="02010600040101010101" pitchFamily="2" charset="-122"/>
              </a:rPr>
              <a:t>)</a:t>
            </a:r>
            <a:r>
              <a:rPr lang="zh-CN" altLang="en-US" sz="2800" b="1">
                <a:solidFill>
                  <a:schemeClr val="tx2"/>
                </a:solidFill>
                <a:latin typeface="华文中宋" panose="02010600040101010101" pitchFamily="2" charset="-122"/>
                <a:ea typeface="华文中宋" panose="02010600040101010101" pitchFamily="2" charset="-122"/>
              </a:rPr>
              <a:t>、复合材料</a:t>
            </a:r>
            <a:r>
              <a:rPr lang="en-US" altLang="zh-CN" sz="2800" b="1">
                <a:solidFill>
                  <a:schemeClr val="tx2"/>
                </a:solidFill>
                <a:latin typeface="华文中宋" panose="02010600040101010101" pitchFamily="2" charset="-122"/>
                <a:ea typeface="华文中宋" panose="02010600040101010101" pitchFamily="2" charset="-122"/>
              </a:rPr>
              <a:t>.</a:t>
            </a:r>
          </a:p>
          <a:p>
            <a:pPr eaLnBrk="1" hangingPunct="1">
              <a:spcBef>
                <a:spcPct val="20000"/>
              </a:spcBef>
              <a:buClr>
                <a:schemeClr val="folHlink"/>
              </a:buClr>
              <a:buSzPct val="60000"/>
              <a:buFont typeface="Wingdings" panose="05000000000000000000" pitchFamily="2" charset="2"/>
              <a:buNone/>
            </a:pPr>
            <a:endParaRPr lang="zh-CN" altLang="en-US" sz="2800" b="1">
              <a:solidFill>
                <a:schemeClr val="tx2"/>
              </a:solidFill>
              <a:latin typeface="华文中宋" panose="02010600040101010101" pitchFamily="2" charset="-122"/>
              <a:ea typeface="华文中宋" panose="02010600040101010101" pitchFamily="2" charset="-122"/>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3">
            <a:extLst>
              <a:ext uri="{FF2B5EF4-FFF2-40B4-BE49-F238E27FC236}">
                <a16:creationId xmlns:a16="http://schemas.microsoft.com/office/drawing/2014/main" id="{5694325B-8544-43FF-B1A3-6247805F8D1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FD112FD9-0BC5-4AFE-80E6-397C2E306AC6}" type="slidenum">
              <a:rPr lang="zh-CN" altLang="en-US" smtClean="0"/>
              <a:pPr/>
              <a:t>9</a:t>
            </a:fld>
            <a:endParaRPr lang="en-US" altLang="zh-CN"/>
          </a:p>
        </p:txBody>
      </p:sp>
      <p:sp>
        <p:nvSpPr>
          <p:cNvPr id="12291" name="AutoShape 2">
            <a:extLst>
              <a:ext uri="{FF2B5EF4-FFF2-40B4-BE49-F238E27FC236}">
                <a16:creationId xmlns:a16="http://schemas.microsoft.com/office/drawing/2014/main" id="{C7B9C808-6E66-4310-9C07-441B7A7A3790}"/>
              </a:ext>
            </a:extLst>
          </p:cNvPr>
          <p:cNvSpPr>
            <a:spLocks noChangeArrowheads="1"/>
          </p:cNvSpPr>
          <p:nvPr/>
        </p:nvSpPr>
        <p:spPr bwMode="auto">
          <a:xfrm>
            <a:off x="1066800" y="2133600"/>
            <a:ext cx="7537450" cy="3240088"/>
          </a:xfrm>
          <a:prstGeom prst="horizontalScroll">
            <a:avLst>
              <a:gd name="adj" fmla="val 12500"/>
            </a:avLst>
          </a:prstGeom>
          <a:solidFill>
            <a:srgbClr val="99CCFF"/>
          </a:solidFill>
          <a:ln w="9525">
            <a:solidFill>
              <a:schemeClr val="folHlink"/>
            </a:solidFill>
            <a:round/>
            <a:headEnd/>
            <a:tailEnd/>
          </a:ln>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6000" b="1">
                <a:solidFill>
                  <a:srgbClr val="FF0000"/>
                </a:solidFill>
              </a:rPr>
              <a:t>第二部分  </a:t>
            </a:r>
          </a:p>
          <a:p>
            <a:pPr algn="ctr" eaLnBrk="1" hangingPunct="1"/>
            <a:r>
              <a:rPr lang="zh-CN" altLang="en-US" sz="6000" b="1">
                <a:solidFill>
                  <a:srgbClr val="FF0000"/>
                </a:solidFill>
              </a:rPr>
              <a:t>探伤仪的应用行业</a:t>
            </a:r>
          </a:p>
        </p:txBody>
      </p:sp>
    </p:spTree>
  </p:cSld>
  <p:clrMapOvr>
    <a:masterClrMapping/>
  </p:clrMapOvr>
  <p:transition/>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Tahoma" pitchFamily="34" charset="0"/>
            <a:ea typeface="宋体"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204</TotalTime>
  <Pages>0</Pages>
  <Words>3683</Words>
  <Characters>0</Characters>
  <Application>Microsoft Office PowerPoint</Application>
  <DocSecurity>0</DocSecurity>
  <PresentationFormat>全屏显示(4:3)</PresentationFormat>
  <Lines>0</Lines>
  <Paragraphs>506</Paragraphs>
  <Slides>65</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65</vt:i4>
      </vt:variant>
    </vt:vector>
  </HeadingPairs>
  <TitlesOfParts>
    <vt:vector size="76" baseType="lpstr">
      <vt:lpstr>仿宋_GB2312</vt:lpstr>
      <vt:lpstr>仿宋体</vt:lpstr>
      <vt:lpstr>华文中宋</vt:lpstr>
      <vt:lpstr>宋体</vt:lpstr>
      <vt:lpstr>新宋体</vt:lpstr>
      <vt:lpstr>Arial</vt:lpstr>
      <vt:lpstr>Tahoma</vt:lpstr>
      <vt:lpstr>Times New Roman</vt:lpstr>
      <vt:lpstr>Wingdings</vt:lpstr>
      <vt:lpstr>Blends</vt:lpstr>
      <vt:lpstr>AutoCAD.Drawing.15</vt:lpstr>
      <vt:lpstr>济南三木科仪检测技术有限公司</vt:lpstr>
      <vt:lpstr>   CSM系列数字超声波探伤仪</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3.1.5 问题1：符合哪些国家标准或行业标准？ </vt:lpstr>
      <vt:lpstr>3.1.6 问题2：与模拟超探仪相比,数字超探仪的优点有哪些？</vt:lpstr>
      <vt:lpstr>PowerPoint 演示文稿</vt:lpstr>
      <vt:lpstr>3.1.8  问题4： 探伤报告的内容有哪些？</vt:lpstr>
      <vt:lpstr>3.1.9  问题5： A\B\C三种显示的区别？</vt:lpstr>
      <vt:lpstr>3.2 问题6：探头、探头线的匹配类型有哪些？</vt:lpstr>
      <vt:lpstr>3.2.1 问题7： 的探测范围有多少？  </vt:lpstr>
      <vt:lpstr>3.2.2 问题8. 的可否报警？ </vt:lpstr>
      <vt:lpstr>PowerPoint 演示文稿</vt:lpstr>
      <vt:lpstr>3.2.4 问题10. 一次波和多次波 </vt:lpstr>
      <vt:lpstr>3.2.5 问题10. 一次波和多次波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5-1．仪器和探头的校准</vt:lpstr>
      <vt:lpstr>5-2．单晶直探头的校准</vt:lpstr>
      <vt:lpstr>5-3．单晶直探头AVG曲线的制作</vt:lpstr>
      <vt:lpstr>5-4．斜探头的校准</vt:lpstr>
      <vt:lpstr>5-5．斜探头的校准</vt:lpstr>
      <vt:lpstr>5-6．斜探头的校准</vt:lpstr>
      <vt:lpstr>5-7．斜探头的校准</vt:lpstr>
      <vt:lpstr>5-8．斜探头的校准</vt:lpstr>
      <vt:lpstr>PowerPoint 演示文稿</vt:lpstr>
      <vt:lpstr>PowerPoint 演示文稿</vt:lpstr>
      <vt:lpstr>PowerPoint 演示文稿</vt:lpstr>
      <vt:lpstr>7.1.2焊缝的超声探伤</vt:lpstr>
      <vt:lpstr>7.1.3焊的超声探伤</vt:lpstr>
      <vt:lpstr>7.1.4焊缝的超声探伤</vt:lpstr>
      <vt:lpstr>7.1.5焊缝的超声探伤</vt:lpstr>
      <vt:lpstr>7.1.6焊缝的超声探伤</vt:lpstr>
      <vt:lpstr>7.1.7焊缝的超声探伤</vt:lpstr>
      <vt:lpstr>PowerPoint 演示文稿</vt:lpstr>
      <vt:lpstr>PowerPoint 演示文稿</vt:lpstr>
      <vt:lpstr>PowerPoint 演示文稿</vt:lpstr>
      <vt:lpstr>PowerPoint 演示文稿</vt:lpstr>
      <vt:lpstr>PowerPoint 演示文稿</vt:lpstr>
      <vt:lpstr>PowerPoint 演示文稿</vt:lpstr>
      <vt:lpstr>9.1．铸钢件探伤举例</vt:lpstr>
      <vt:lpstr>9.2．焊缝探伤举例</vt:lpstr>
      <vt:lpstr>9.3．探伤举例</vt:lpstr>
      <vt:lpstr>9.4．探伤举例</vt:lpstr>
      <vt:lpstr>PowerPoint 演示文稿</vt:lpstr>
    </vt:vector>
  </TitlesOfParts>
  <Manager/>
  <Company>济南三木科仪检测技术有限公司</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三木科仪超声波探伤仪基础知识培训用PPT</dc:title>
  <dc:subject>三木科仪超声波探伤仪基础知识培训用PPT</dc:subject>
  <dc:creator>付兴森 13864158003</dc:creator>
  <cp:keywords/>
  <dc:description/>
  <cp:lastModifiedBy>付 兴森</cp:lastModifiedBy>
  <cp:revision>665</cp:revision>
  <cp:lastPrinted>1899-12-30T00:00:00Z</cp:lastPrinted>
  <dcterms:created xsi:type="dcterms:W3CDTF">2001-11-01T01:47:59Z</dcterms:created>
  <dcterms:modified xsi:type="dcterms:W3CDTF">2022-09-09T07:38:19Z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2052-8.1.0.2998</vt:lpwstr>
  </property>
</Properties>
</file>