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89" r:id="rId4"/>
    <p:sldId id="315" r:id="rId5"/>
    <p:sldId id="305" r:id="rId6"/>
    <p:sldId id="304" r:id="rId7"/>
    <p:sldId id="306" r:id="rId8"/>
    <p:sldId id="298" r:id="rId9"/>
    <p:sldId id="308" r:id="rId10"/>
    <p:sldId id="309" r:id="rId11"/>
    <p:sldId id="307" r:id="rId12"/>
    <p:sldId id="310" r:id="rId13"/>
    <p:sldId id="312" r:id="rId14"/>
    <p:sldId id="311" r:id="rId15"/>
    <p:sldId id="294" r:id="rId16"/>
    <p:sldId id="295" r:id="rId17"/>
    <p:sldId id="313" r:id="rId18"/>
    <p:sldId id="299" r:id="rId19"/>
    <p:sldId id="293" r:id="rId20"/>
    <p:sldId id="297" r:id="rId21"/>
    <p:sldId id="314" r:id="rId22"/>
    <p:sldId id="316" r:id="rId23"/>
    <p:sldId id="318" r:id="rId24"/>
    <p:sldId id="319" r:id="rId25"/>
    <p:sldId id="317" r:id="rId26"/>
    <p:sldId id="322" r:id="rId27"/>
    <p:sldId id="320" r:id="rId28"/>
    <p:sldId id="321" r:id="rId29"/>
    <p:sldId id="300" r:id="rId30"/>
    <p:sldId id="323" r:id="rId31"/>
    <p:sldId id="325" r:id="rId32"/>
    <p:sldId id="326" r:id="rId33"/>
    <p:sldId id="327" r:id="rId34"/>
    <p:sldId id="324" r:id="rId35"/>
    <p:sldId id="301" r:id="rId36"/>
    <p:sldId id="302" r:id="rId37"/>
    <p:sldId id="303" r:id="rId38"/>
    <p:sldId id="328" r:id="rId39"/>
    <p:sldId id="329" r:id="rId40"/>
    <p:sldId id="276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F1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94" d="100"/>
          <a:sy n="94" d="100"/>
        </p:scale>
        <p:origin x="8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7">
            <a:extLst>
              <a:ext uri="{FF2B5EF4-FFF2-40B4-BE49-F238E27FC236}">
                <a16:creationId xmlns:a16="http://schemas.microsoft.com/office/drawing/2014/main" id="{B9ABF4D1-ADEC-41C7-A035-3BD8CB7C21E4}"/>
              </a:ext>
            </a:extLst>
          </p:cNvPr>
          <p:cNvSpPr>
            <a:spLocks/>
          </p:cNvSpPr>
          <p:nvPr/>
        </p:nvSpPr>
        <p:spPr bwMode="gray">
          <a:xfrm>
            <a:off x="0" y="0"/>
            <a:ext cx="767715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72" y="0"/>
              </a:cxn>
              <a:cxn ang="0">
                <a:pos x="2832" y="4320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4272" h="4320">
                <a:moveTo>
                  <a:pt x="0" y="0"/>
                </a:moveTo>
                <a:lnTo>
                  <a:pt x="4272" y="0"/>
                </a:lnTo>
                <a:lnTo>
                  <a:pt x="2832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>
                  <a:alpha val="23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5F0FD77A-07CB-4F60-AB1C-2D872E3A6D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62000"/>
            <a:ext cx="9144000" cy="2386013"/>
          </a:xfrm>
          <a:prstGeom prst="rect">
            <a:avLst/>
          </a:prstGeom>
          <a:solidFill>
            <a:schemeClr val="hlink">
              <a:alpha val="96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227E0B6-63A0-49A7-8CE9-E6A4A25436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" name="Freeform 20" descr="gbc_1">
            <a:extLst>
              <a:ext uri="{FF2B5EF4-FFF2-40B4-BE49-F238E27FC236}">
                <a16:creationId xmlns:a16="http://schemas.microsoft.com/office/drawing/2014/main" id="{CA0467DA-861D-4A33-A746-FAF34E613546}"/>
              </a:ext>
            </a:extLst>
          </p:cNvPr>
          <p:cNvSpPr>
            <a:spLocks/>
          </p:cNvSpPr>
          <p:nvPr/>
        </p:nvSpPr>
        <p:spPr bwMode="gray">
          <a:xfrm>
            <a:off x="0" y="914400"/>
            <a:ext cx="7326313" cy="2233613"/>
          </a:xfrm>
          <a:custGeom>
            <a:avLst/>
            <a:gdLst>
              <a:gd name="T0" fmla="*/ 0 w 4615"/>
              <a:gd name="T1" fmla="*/ 0 h 1407"/>
              <a:gd name="T2" fmla="*/ 2147483646 w 4615"/>
              <a:gd name="T3" fmla="*/ 0 h 1407"/>
              <a:gd name="T4" fmla="*/ 2147483646 w 4615"/>
              <a:gd name="T5" fmla="*/ 2147483646 h 1407"/>
              <a:gd name="T6" fmla="*/ 0 w 4615"/>
              <a:gd name="T7" fmla="*/ 2147483646 h 1407"/>
              <a:gd name="T8" fmla="*/ 0 w 4615"/>
              <a:gd name="T9" fmla="*/ 0 h 1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15" h="1407">
                <a:moveTo>
                  <a:pt x="0" y="0"/>
                </a:moveTo>
                <a:lnTo>
                  <a:pt x="4615" y="0"/>
                </a:lnTo>
                <a:lnTo>
                  <a:pt x="4092" y="1386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4F908A7-CF74-4E97-8F6B-030679A4267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3124200"/>
            <a:ext cx="91440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239000" cy="609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E77F052-9391-4B82-BE71-089F7C7C2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6375"/>
            <a:ext cx="2133600" cy="134938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F3DA61F-04F9-4BC7-BCEF-3314BA1DBA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38500" y="6578600"/>
            <a:ext cx="2895600" cy="171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A28B629-442D-4B8E-94E8-6175C1210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8200" y="6588125"/>
            <a:ext cx="457200" cy="168275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3299CD-10AD-4ED5-B52C-45B525E8A6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020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F548C-698D-4357-B29F-BF8F5F528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E57E73-3E49-48B1-92E2-C9E417883C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89EE-F0D0-49D2-8459-EE0E5E0389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935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412750"/>
            <a:ext cx="2076450" cy="5911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12750"/>
            <a:ext cx="6076950" cy="5911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50F4E1-A102-48C9-B092-F97FF1F5B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9F8C45-8A26-4C87-8E15-9B4AA28C2B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5A29-31E0-45E7-8458-EF08B5FFAC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42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412750"/>
            <a:ext cx="82296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2EDF92-A259-49F6-9A1D-E38E841B50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CA17F5-8D35-40E9-B8B5-EA1992987D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D978-78E3-42BA-8616-BBC024D70E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81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05618D-985B-4DF8-9FBC-48EDE432A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8B9DF8-7D44-482C-9BB0-8FFA8A883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E054-CA43-4F88-AE85-516C9EEC2E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8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3D06E-1F73-4036-BCF9-1C98BD3EA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77CA6E-ECAB-4446-ABE0-831F800816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3437B-CC41-4EE4-ACF9-2B9F49B782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7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5589A7-F44B-49D7-BFA3-AE78A40C6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B311A-6690-43FC-9DC9-AFF57D9D28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BA612-C6E1-49F0-8C3A-49152A1C2A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29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907F9B-FCAC-4A8A-85DB-4D891DFC2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A50A23B-8B97-4F50-9893-46EF1B3832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0993-EEC6-4DB7-BB83-CB78BD1F67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492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F0CCBA-A1F0-4878-9538-5688C1C13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E36386-C529-4C62-8A71-19EAA9217F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9114-285E-47E0-A6D6-A04B206A8C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72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417BE0-F5F4-4B33-8816-3D92A1C46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CE885E7-954F-499D-8313-11FF53EA8C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4CA0E-7088-4ACC-9812-D4BBCC3A74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021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C7C77-5853-4501-8423-CF9F9BA22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FDCDE8-E0E4-4EDA-AA21-F84A0B4024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F7545-5417-45F6-94F3-FD4E803FC7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95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49470-D0CC-4D2B-8DEB-BD97B54B2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2B50F-C8A9-4E41-95FB-5BA9A87EB6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5C4F2-4D07-4C9F-AAAA-0A9B97E0D2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52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0" descr="gbc_3">
            <a:extLst>
              <a:ext uri="{FF2B5EF4-FFF2-40B4-BE49-F238E27FC236}">
                <a16:creationId xmlns:a16="http://schemas.microsoft.com/office/drawing/2014/main" id="{06650760-14FB-42FB-AB6B-E8E21CC29C03}"/>
              </a:ext>
            </a:extLst>
          </p:cNvPr>
          <p:cNvSpPr>
            <a:spLocks/>
          </p:cNvSpPr>
          <p:nvPr/>
        </p:nvSpPr>
        <p:spPr bwMode="gray">
          <a:xfrm>
            <a:off x="0" y="0"/>
            <a:ext cx="8915400" cy="1014413"/>
          </a:xfrm>
          <a:custGeom>
            <a:avLst/>
            <a:gdLst>
              <a:gd name="T0" fmla="*/ 0 w 5616"/>
              <a:gd name="T1" fmla="*/ 2147483646 h 576"/>
              <a:gd name="T2" fmla="*/ 2147483646 w 5616"/>
              <a:gd name="T3" fmla="*/ 2147483646 h 576"/>
              <a:gd name="T4" fmla="*/ 2147483646 w 5616"/>
              <a:gd name="T5" fmla="*/ 0 h 576"/>
              <a:gd name="T6" fmla="*/ 0 w 5616"/>
              <a:gd name="T7" fmla="*/ 0 h 576"/>
              <a:gd name="T8" fmla="*/ 0 w 5616"/>
              <a:gd name="T9" fmla="*/ 214748364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16" h="576">
                <a:moveTo>
                  <a:pt x="0" y="576"/>
                </a:moveTo>
                <a:lnTo>
                  <a:pt x="5465" y="563"/>
                </a:lnTo>
                <a:lnTo>
                  <a:pt x="5616" y="0"/>
                </a:lnTo>
                <a:lnTo>
                  <a:pt x="0" y="0"/>
                </a:lnTo>
                <a:lnTo>
                  <a:pt x="0" y="576"/>
                </a:lnTo>
                <a:close/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Freeform 19">
            <a:extLst>
              <a:ext uri="{FF2B5EF4-FFF2-40B4-BE49-F238E27FC236}">
                <a16:creationId xmlns:a16="http://schemas.microsoft.com/office/drawing/2014/main" id="{A9A326D0-690E-4845-97C8-43156F9762E2}"/>
              </a:ext>
            </a:extLst>
          </p:cNvPr>
          <p:cNvSpPr>
            <a:spLocks/>
          </p:cNvSpPr>
          <p:nvPr/>
        </p:nvSpPr>
        <p:spPr bwMode="gray">
          <a:xfrm>
            <a:off x="0" y="0"/>
            <a:ext cx="8924925" cy="6858000"/>
          </a:xfrm>
          <a:custGeom>
            <a:avLst/>
            <a:gdLst>
              <a:gd name="T0" fmla="*/ 0 w 5622"/>
              <a:gd name="T1" fmla="*/ 0 h 4320"/>
              <a:gd name="T2" fmla="*/ 2147483646 w 5622"/>
              <a:gd name="T3" fmla="*/ 0 h 4320"/>
              <a:gd name="T4" fmla="*/ 2147483646 w 5622"/>
              <a:gd name="T5" fmla="*/ 2147483646 h 4320"/>
              <a:gd name="T6" fmla="*/ 0 w 5622"/>
              <a:gd name="T7" fmla="*/ 2147483646 h 4320"/>
              <a:gd name="T8" fmla="*/ 0 w 5622"/>
              <a:gd name="T9" fmla="*/ 0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22" h="4320">
                <a:moveTo>
                  <a:pt x="0" y="0"/>
                </a:moveTo>
                <a:lnTo>
                  <a:pt x="5622" y="0"/>
                </a:lnTo>
                <a:lnTo>
                  <a:pt x="4457" y="4313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1294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1" name="Rectangle 17">
            <a:extLst>
              <a:ext uri="{FF2B5EF4-FFF2-40B4-BE49-F238E27FC236}">
                <a16:creationId xmlns:a16="http://schemas.microsoft.com/office/drawing/2014/main" id="{D57BB5CB-1DCB-4AF5-9A1E-7866F87414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403225"/>
            <a:ext cx="9144000" cy="609600"/>
          </a:xfrm>
          <a:prstGeom prst="rect">
            <a:avLst/>
          </a:prstGeom>
          <a:solidFill>
            <a:srgbClr val="173D89">
              <a:alpha val="7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F0BA27BF-D5B9-46D0-A5EA-A6C5C1CEE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EDA112-A522-4C8E-B2CB-E797CB9E18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0663"/>
            <a:ext cx="21336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A51346-966A-4492-AE8D-9373308B2A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553200"/>
            <a:ext cx="1219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67B7669-2324-4CD6-858B-B64DF8AEF7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2" name="Freeform 18">
            <a:extLst>
              <a:ext uri="{FF2B5EF4-FFF2-40B4-BE49-F238E27FC236}">
                <a16:creationId xmlns:a16="http://schemas.microsoft.com/office/drawing/2014/main" id="{603A1D2B-EBDE-4B05-A37F-64C3080C777B}"/>
              </a:ext>
            </a:extLst>
          </p:cNvPr>
          <p:cNvSpPr>
            <a:spLocks/>
          </p:cNvSpPr>
          <p:nvPr/>
        </p:nvSpPr>
        <p:spPr bwMode="gray">
          <a:xfrm>
            <a:off x="8664575" y="403225"/>
            <a:ext cx="477838" cy="609600"/>
          </a:xfrm>
          <a:custGeom>
            <a:avLst/>
            <a:gdLst>
              <a:gd name="T0" fmla="*/ 2147483646 w 288"/>
              <a:gd name="T1" fmla="*/ 0 h 384"/>
              <a:gd name="T2" fmla="*/ 0 w 288"/>
              <a:gd name="T3" fmla="*/ 2147483646 h 384"/>
              <a:gd name="T4" fmla="*/ 2147483646 w 288"/>
              <a:gd name="T5" fmla="*/ 2147483646 h 384"/>
              <a:gd name="T6" fmla="*/ 2147483646 w 288"/>
              <a:gd name="T7" fmla="*/ 0 h 384"/>
              <a:gd name="T8" fmla="*/ 2147483646 w 288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384">
                <a:moveTo>
                  <a:pt x="96" y="0"/>
                </a:moveTo>
                <a:lnTo>
                  <a:pt x="0" y="384"/>
                </a:lnTo>
                <a:lnTo>
                  <a:pt x="288" y="384"/>
                </a:lnTo>
                <a:lnTo>
                  <a:pt x="288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084D8912-2F46-4353-9AF5-F8370F710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1275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7.wmf"/><Relationship Id="rId3" Type="http://schemas.openxmlformats.org/officeDocument/2006/relationships/image" Target="../media/image20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42.png"/><Relationship Id="rId4" Type="http://schemas.openxmlformats.org/officeDocument/2006/relationships/image" Target="../media/image38.wmf"/><Relationship Id="rId9" Type="http://schemas.openxmlformats.org/officeDocument/2006/relationships/image" Target="../media/image4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42E29DD-8762-42DA-855F-B2F66DCF53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200400"/>
            <a:ext cx="8415338" cy="609600"/>
          </a:xfrm>
        </p:spPr>
        <p:txBody>
          <a:bodyPr/>
          <a:lstStyle/>
          <a:p>
            <a:pPr eaLnBrk="1" hangingPunct="1"/>
            <a:r>
              <a:rPr lang="zh-CN" altLang="en-US">
                <a:ea typeface="宋体" panose="02010600030101010101" pitchFamily="2" charset="-122"/>
              </a:rPr>
              <a:t>复合材料、板材和管材的超声波探伤 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948B6FAC-0664-44DF-A964-CF8AEADF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37313"/>
            <a:ext cx="8610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         中国 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· 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山东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· 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济南 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· 2014</a:t>
            </a:r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9F322332-6E85-4131-8443-8BF8F429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00525"/>
            <a:ext cx="5791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济南三木科仪检测技术有限公司</a:t>
            </a:r>
            <a:endParaRPr lang="en-US" altLang="zh-CN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复合材料、板材、管材、铸锻件、不锈钢</a:t>
            </a:r>
            <a:endParaRPr lang="en-US" altLang="zh-CN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中国高端数字超声解决方案的领军者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86">
            <a:extLst>
              <a:ext uri="{FF2B5EF4-FFF2-40B4-BE49-F238E27FC236}">
                <a16:creationId xmlns:a16="http://schemas.microsoft.com/office/drawing/2014/main" id="{96D67545-B111-4D1E-82E5-7437F7CE9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7988C20-6C23-42D5-BCD9-FAC3B93D3F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05800" cy="5248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ea typeface="宋体" panose="02010600030101010101" pitchFamily="2" charset="-122"/>
              </a:rPr>
              <a:t>4.1.4.2  </a:t>
            </a:r>
            <a:r>
              <a:rPr lang="zh-CN" altLang="en-US" sz="2000">
                <a:ea typeface="宋体" panose="02010600030101010101" pitchFamily="2" charset="-122"/>
              </a:rPr>
              <a:t>板厚大于</a:t>
            </a:r>
            <a:r>
              <a:rPr lang="en-US" altLang="zh-CN" sz="2000">
                <a:ea typeface="宋体" panose="02010600030101010101" pitchFamily="2" charset="-122"/>
              </a:rPr>
              <a:t>20mm</a:t>
            </a:r>
            <a:r>
              <a:rPr lang="zh-CN" altLang="en-US" sz="2000">
                <a:ea typeface="宋体" panose="02010600030101010101" pitchFamily="2" charset="-122"/>
              </a:rPr>
              <a:t>时，应将</a:t>
            </a:r>
            <a:r>
              <a:rPr lang="en-US" altLang="zh-CN" sz="2000">
                <a:ea typeface="宋体" panose="02010600030101010101" pitchFamily="2" charset="-122"/>
              </a:rPr>
              <a:t>CBⅡ</a:t>
            </a:r>
            <a:r>
              <a:rPr lang="zh-CN" altLang="en-US" sz="2000">
                <a:ea typeface="宋体" panose="02010600030101010101" pitchFamily="2" charset="-122"/>
              </a:rPr>
              <a:t>试块</a:t>
            </a:r>
            <a:r>
              <a:rPr lang="en-US" altLang="zh-CN" sz="2000" i="1">
                <a:ea typeface="宋体" panose="02010600030101010101" pitchFamily="2" charset="-122"/>
              </a:rPr>
              <a:t>φ</a:t>
            </a:r>
            <a:r>
              <a:rPr lang="en-US" altLang="zh-CN" sz="2000">
                <a:ea typeface="宋体" panose="02010600030101010101" pitchFamily="2" charset="-122"/>
              </a:rPr>
              <a:t>5</a:t>
            </a:r>
            <a:r>
              <a:rPr lang="zh-CN" altLang="en-US" sz="2000">
                <a:ea typeface="宋体" panose="02010600030101010101" pitchFamily="2" charset="-122"/>
              </a:rPr>
              <a:t>平底孔第一次反射波高调整到满刻度的</a:t>
            </a:r>
            <a:r>
              <a:rPr lang="en-US" altLang="zh-CN" sz="2000">
                <a:ea typeface="宋体" panose="02010600030101010101" pitchFamily="2" charset="-122"/>
              </a:rPr>
              <a:t>50%</a:t>
            </a:r>
            <a:r>
              <a:rPr lang="zh-CN" altLang="en-US" sz="2000">
                <a:ea typeface="宋体" panose="02010600030101010101" pitchFamily="2" charset="-122"/>
              </a:rPr>
              <a:t>作为基准灵敏度。</a:t>
            </a: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1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4.1.4.3  </a:t>
            </a:r>
            <a:r>
              <a:rPr lang="zh-CN" altLang="en-US" sz="2400">
                <a:ea typeface="宋体" panose="02010600030101010101" pitchFamily="2" charset="-122"/>
              </a:rPr>
              <a:t>板厚不小于探头的三倍近场区时，也可取钢板无缺陷完好部位的第一次底波来校准灵敏度，其结果应与</a:t>
            </a:r>
            <a:r>
              <a:rPr lang="en-US" altLang="zh-CN" sz="2400">
                <a:ea typeface="宋体" panose="02010600030101010101" pitchFamily="2" charset="-122"/>
              </a:rPr>
              <a:t>4.1.4.2</a:t>
            </a:r>
            <a:r>
              <a:rPr lang="zh-CN" altLang="en-US" sz="2400">
                <a:ea typeface="宋体" panose="02010600030101010101" pitchFamily="2" charset="-122"/>
              </a:rPr>
              <a:t>的要求相一致。 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D3415DD4-BA1A-4E52-9E66-37B98D90A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240823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8674" name="Group 194">
            <a:extLst>
              <a:ext uri="{FF2B5EF4-FFF2-40B4-BE49-F238E27FC236}">
                <a16:creationId xmlns:a16="http://schemas.microsoft.com/office/drawing/2014/main" id="{FD71ACBE-866B-42F1-B95A-99DC2002675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505200" y="1905000"/>
          <a:ext cx="5029200" cy="3065461"/>
        </p:xfrm>
        <a:graphic>
          <a:graphicData uri="http://schemas.openxmlformats.org/drawingml/2006/table">
            <a:tbl>
              <a:tblPr/>
              <a:tblGrid>
                <a:gridCol w="117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试块编号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被检钢板厚度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检测面到平底孔的距离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试块厚度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3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CBⅡ-1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&gt;20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CBⅡ-2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&gt;40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CBⅡ-3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&gt;60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65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CBⅡ-4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&gt;100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160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90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110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3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CBⅡ-5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&gt;160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170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CBⅡ-6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&gt;200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190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220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D06594-75FC-468A-B07E-5CBC7E0D5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28D3DD9-5A5C-4CC1-9446-D75E3BDF0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669900"/>
                </a:solidFill>
                <a:ea typeface="宋体" panose="02010600030101010101" pitchFamily="2" charset="-122"/>
              </a:rPr>
              <a:t>7.1.5 </a:t>
            </a:r>
            <a:r>
              <a:rPr lang="zh-CN" altLang="en-US" b="1">
                <a:solidFill>
                  <a:srgbClr val="669900"/>
                </a:solidFill>
                <a:ea typeface="宋体" panose="02010600030101010101" pitchFamily="2" charset="-122"/>
              </a:rPr>
              <a:t>缺陷判别与测定</a:t>
            </a:r>
            <a:r>
              <a:rPr lang="zh-CN" altLang="en-US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   </a:t>
            </a:r>
            <a:r>
              <a:rPr lang="en-US" altLang="zh-CN" sz="28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）缺陷判别：按</a:t>
            </a:r>
            <a:r>
              <a:rPr lang="en-US" altLang="zh-CN" sz="2800">
                <a:ea typeface="宋体" panose="02010600030101010101" pitchFamily="2" charset="-122"/>
              </a:rPr>
              <a:t>JB/T4730-2005</a:t>
            </a:r>
            <a:r>
              <a:rPr lang="zh-CN" altLang="en-US" sz="2800">
                <a:ea typeface="宋体" panose="02010600030101010101" pitchFamily="2" charset="-122"/>
              </a:rPr>
              <a:t>标准要求执行。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    a) 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≥50%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</a:t>
            </a:r>
            <a:r>
              <a:rPr lang="en-US" altLang="zh-CN" sz="2800">
                <a:ea typeface="宋体" panose="02010600030101010101" pitchFamily="2" charset="-122"/>
              </a:rPr>
              <a:t>b) </a:t>
            </a:r>
            <a:r>
              <a:rPr lang="zh-CN" altLang="en-US" sz="2800">
                <a:ea typeface="宋体" panose="02010600030101010101" pitchFamily="2" charset="-122"/>
              </a:rPr>
              <a:t>即</a:t>
            </a:r>
            <a:r>
              <a:rPr lang="en-US" altLang="zh-CN" sz="2800">
                <a:ea typeface="宋体" panose="02010600030101010101" pitchFamily="2" charset="-122"/>
              </a:rPr>
              <a:t>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&lt;100%</a:t>
            </a:r>
            <a:r>
              <a:rPr lang="zh-CN" altLang="en-US" sz="2800">
                <a:ea typeface="宋体" panose="02010600030101010101" pitchFamily="2" charset="-122"/>
              </a:rPr>
              <a:t>，而</a:t>
            </a:r>
            <a:r>
              <a:rPr lang="en-US" altLang="zh-CN" sz="2800">
                <a:ea typeface="宋体" panose="02010600030101010101" pitchFamily="2" charset="-122"/>
              </a:rPr>
              <a:t>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/B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≥50%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</a:t>
            </a:r>
            <a:r>
              <a:rPr lang="en-US" altLang="zh-CN" sz="2800">
                <a:ea typeface="宋体" panose="02010600030101010101" pitchFamily="2" charset="-122"/>
              </a:rPr>
              <a:t>c) </a:t>
            </a:r>
            <a:r>
              <a:rPr lang="zh-CN" altLang="en-US" sz="2800">
                <a:ea typeface="宋体" panose="02010600030101010101" pitchFamily="2" charset="-122"/>
              </a:rPr>
              <a:t>即</a:t>
            </a:r>
            <a:r>
              <a:rPr lang="en-US" altLang="zh-CN" sz="2800">
                <a:ea typeface="宋体" panose="02010600030101010101" pitchFamily="2" charset="-122"/>
              </a:rPr>
              <a:t>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＜</a:t>
            </a:r>
            <a:r>
              <a:rPr lang="en-US" altLang="zh-CN" sz="2800">
                <a:ea typeface="宋体" panose="02010600030101010101" pitchFamily="2" charset="-122"/>
              </a:rPr>
              <a:t>50%</a:t>
            </a:r>
            <a:r>
              <a:rPr lang="zh-CN" altLang="en-US" sz="2800">
                <a:ea typeface="宋体" panose="02010600030101010101" pitchFamily="2" charset="-122"/>
              </a:rPr>
              <a:t>。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2</a:t>
            </a:r>
            <a:r>
              <a:rPr lang="zh-CN" altLang="en-US" sz="2800">
                <a:ea typeface="宋体" panose="02010600030101010101" pitchFamily="2" charset="-122"/>
              </a:rPr>
              <a:t>）缺陷位置测定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深度位置测定：直接从荧光屏读出缺陷位置；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平面位置测定：根据直探头在钢板上位置确定，在板材表面画出缺陷的位置。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AB06F1-94FC-4471-8FD0-82E4612C7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7.1 </a:t>
            </a:r>
            <a:r>
              <a:rPr lang="zh-CN" altLang="en-US" sz="3200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CB47DF8-4FA0-4918-A599-0825E610C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3)</a:t>
            </a:r>
            <a:r>
              <a:rPr lang="zh-CN" altLang="en-US">
                <a:ea typeface="宋体" panose="02010600030101010101" pitchFamily="2" charset="-122"/>
              </a:rPr>
              <a:t>缺陷定量（用测长法测定指示长度和面积）：根据</a:t>
            </a:r>
            <a:r>
              <a:rPr lang="en-US" altLang="zh-CN">
                <a:ea typeface="宋体" panose="02010600030101010101" pitchFamily="2" charset="-122"/>
              </a:rPr>
              <a:t>JB/T4730-2005</a:t>
            </a:r>
            <a:r>
              <a:rPr lang="zh-CN" altLang="en-US">
                <a:ea typeface="宋体" panose="02010600030101010101" pitchFamily="2" charset="-122"/>
              </a:rPr>
              <a:t>标准。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2800">
                <a:ea typeface="宋体" panose="02010600030101010101" pitchFamily="2" charset="-122"/>
              </a:rPr>
              <a:t>     </a:t>
            </a:r>
            <a:r>
              <a:rPr lang="zh-CN" altLang="en-US" sz="2800">
                <a:ea typeface="宋体" panose="02010600030101010101" pitchFamily="2" charset="-122"/>
              </a:rPr>
              <a:t>当</a:t>
            </a:r>
            <a:r>
              <a:rPr lang="en-US" altLang="zh-CN" sz="2800">
                <a:ea typeface="宋体" panose="02010600030101010101" pitchFamily="2" charset="-122"/>
              </a:rPr>
              <a:t>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≥50% </a:t>
            </a:r>
            <a:r>
              <a:rPr lang="zh-CN" altLang="en-US" sz="2800">
                <a:ea typeface="宋体" panose="02010600030101010101" pitchFamily="2" charset="-122"/>
              </a:rPr>
              <a:t>或</a:t>
            </a:r>
            <a:r>
              <a:rPr lang="en-US" altLang="zh-CN" sz="2800">
                <a:ea typeface="宋体" panose="02010600030101010101" pitchFamily="2" charset="-122"/>
              </a:rPr>
              <a:t>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/B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≥50% </a:t>
            </a:r>
            <a:r>
              <a:rPr lang="zh-CN" altLang="en-US" sz="2800">
                <a:ea typeface="宋体" panose="02010600030101010101" pitchFamily="2" charset="-122"/>
              </a:rPr>
              <a:t>（</a:t>
            </a:r>
            <a:r>
              <a:rPr lang="en-US" altLang="zh-CN" sz="2800">
                <a:ea typeface="宋体" panose="02010600030101010101" pitchFamily="2" charset="-122"/>
              </a:rPr>
              <a:t>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&lt;100% )</a:t>
            </a:r>
            <a:r>
              <a:rPr lang="zh-CN" altLang="en-US" sz="2800">
                <a:ea typeface="宋体" panose="02010600030101010101" pitchFamily="2" charset="-122"/>
              </a:rPr>
              <a:t>时，使 </a:t>
            </a:r>
            <a:r>
              <a:rPr lang="en-US" altLang="zh-CN" sz="2800">
                <a:ea typeface="宋体" panose="02010600030101010101" pitchFamily="2" charset="-122"/>
              </a:rPr>
              <a:t>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达</a:t>
            </a:r>
            <a:r>
              <a:rPr lang="en-US" altLang="zh-CN" sz="2800">
                <a:ea typeface="宋体" panose="02010600030101010101" pitchFamily="2" charset="-122"/>
              </a:rPr>
              <a:t>25% </a:t>
            </a:r>
            <a:r>
              <a:rPr lang="zh-CN" altLang="en-US" sz="2800">
                <a:ea typeface="宋体" panose="02010600030101010101" pitchFamily="2" charset="-122"/>
              </a:rPr>
              <a:t>或</a:t>
            </a:r>
            <a:r>
              <a:rPr lang="en-US" altLang="zh-CN" sz="2800">
                <a:ea typeface="宋体" panose="02010600030101010101" pitchFamily="2" charset="-122"/>
              </a:rPr>
              <a:t>F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en-US" altLang="zh-CN" sz="2800">
                <a:ea typeface="宋体" panose="02010600030101010101" pitchFamily="2" charset="-122"/>
              </a:rPr>
              <a:t>/B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达</a:t>
            </a:r>
            <a:r>
              <a:rPr lang="en-US" altLang="zh-CN" sz="2800">
                <a:ea typeface="宋体" panose="02010600030101010101" pitchFamily="2" charset="-122"/>
              </a:rPr>
              <a:t>50% </a:t>
            </a:r>
            <a:r>
              <a:rPr lang="zh-CN" altLang="en-US" sz="2800">
                <a:ea typeface="宋体" panose="02010600030101010101" pitchFamily="2" charset="-122"/>
              </a:rPr>
              <a:t>是探头中心移动的距离为缺陷的指示长度（以较严重者为准） ，探头中心轨迹即为缺陷边界。      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800">
                <a:ea typeface="宋体" panose="02010600030101010101" pitchFamily="2" charset="-122"/>
              </a:rPr>
              <a:t>    即</a:t>
            </a:r>
            <a:r>
              <a:rPr lang="en-US" altLang="zh-CN" sz="2800">
                <a:ea typeface="宋体" panose="02010600030101010101" pitchFamily="2" charset="-122"/>
              </a:rPr>
              <a:t>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＜</a:t>
            </a:r>
            <a:r>
              <a:rPr lang="en-US" altLang="zh-CN" sz="2800">
                <a:ea typeface="宋体" panose="02010600030101010101" pitchFamily="2" charset="-122"/>
              </a:rPr>
              <a:t>50%</a:t>
            </a:r>
            <a:r>
              <a:rPr lang="zh-CN" altLang="en-US" sz="2800">
                <a:ea typeface="宋体" panose="02010600030101010101" pitchFamily="2" charset="-122"/>
              </a:rPr>
              <a:t>时， 使</a:t>
            </a:r>
            <a:r>
              <a:rPr lang="en-US" altLang="zh-CN" sz="2800">
                <a:ea typeface="宋体" panose="02010600030101010101" pitchFamily="2" charset="-122"/>
              </a:rPr>
              <a:t>/B</a:t>
            </a:r>
            <a:r>
              <a:rPr lang="en-US" altLang="zh-CN" sz="2800" baseline="-25000">
                <a:ea typeface="宋体" panose="02010600030101010101" pitchFamily="2" charset="-122"/>
              </a:rPr>
              <a:t>1</a:t>
            </a:r>
            <a:r>
              <a:rPr lang="zh-CN" altLang="en-US" sz="2800">
                <a:ea typeface="宋体" panose="02010600030101010101" pitchFamily="2" charset="-122"/>
              </a:rPr>
              <a:t>达</a:t>
            </a:r>
            <a:r>
              <a:rPr lang="en-US" altLang="zh-CN" sz="2800">
                <a:ea typeface="宋体" panose="02010600030101010101" pitchFamily="2" charset="-122"/>
              </a:rPr>
              <a:t>50% </a:t>
            </a:r>
            <a:r>
              <a:rPr lang="zh-CN" altLang="en-US" sz="2800">
                <a:ea typeface="宋体" panose="02010600030101010101" pitchFamily="2" charset="-122"/>
              </a:rPr>
              <a:t>是探头中心移动的距离为缺陷的指示长度，探头中心轨迹即为缺陷边界。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21EE9A-F6D5-4A96-A3F3-4EB0CEDF7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7.1 </a:t>
            </a:r>
            <a:r>
              <a:rPr lang="zh-CN" altLang="en-US" sz="3200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A0F3890-4840-4A6E-B0F6-BD9651A61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4)</a:t>
            </a:r>
            <a:r>
              <a:rPr lang="zh-CN" altLang="en-US">
                <a:ea typeface="宋体" panose="02010600030101010101" pitchFamily="2" charset="-122"/>
              </a:rPr>
              <a:t>缺陷性质判断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分层</a:t>
            </a:r>
            <a:r>
              <a:rPr lang="en-US" altLang="zh-CN">
                <a:ea typeface="宋体" panose="02010600030101010101" pitchFamily="2" charset="-122"/>
              </a:rPr>
              <a:t>:</a:t>
            </a:r>
            <a:r>
              <a:rPr lang="zh-CN" altLang="en-US">
                <a:ea typeface="宋体" panose="02010600030101010101" pitchFamily="2" charset="-122"/>
              </a:rPr>
              <a:t>波形整齐陡直，底波明显下降或消失；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折叠</a:t>
            </a:r>
            <a:r>
              <a:rPr lang="en-US" altLang="zh-CN">
                <a:ea typeface="宋体" panose="02010600030101010101" pitchFamily="2" charset="-122"/>
              </a:rPr>
              <a:t>:</a:t>
            </a:r>
            <a:r>
              <a:rPr lang="zh-CN" altLang="en-US">
                <a:ea typeface="宋体" panose="02010600030101010101" pitchFamily="2" charset="-122"/>
              </a:rPr>
              <a:t>不一定有缺陷波，底波明显下降，次数减少或消失；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白点</a:t>
            </a:r>
            <a:r>
              <a:rPr lang="en-US" altLang="zh-CN">
                <a:ea typeface="宋体" panose="02010600030101010101" pitchFamily="2" charset="-122"/>
              </a:rPr>
              <a:t>:</a:t>
            </a:r>
            <a:r>
              <a:rPr lang="zh-CN" altLang="en-US">
                <a:ea typeface="宋体" panose="02010600030101010101" pitchFamily="2" charset="-122"/>
              </a:rPr>
              <a:t>波形密集尖锐活跃，底波明显下降，次数减少，重复性差，移动探头回波此起彼伏。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">
            <a:extLst>
              <a:ext uri="{FF2B5EF4-FFF2-40B4-BE49-F238E27FC236}">
                <a16:creationId xmlns:a16="http://schemas.microsoft.com/office/drawing/2014/main" id="{D1890A1D-EF3E-49E0-BD75-E61124AD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7.1 </a:t>
            </a:r>
            <a:r>
              <a:rPr lang="zh-CN" altLang="en-US" sz="3200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88CAB2-AE8F-4DBD-A981-4CC85A7EA4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76325"/>
            <a:ext cx="8610600" cy="5629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669900"/>
                </a:solidFill>
                <a:ea typeface="宋体" panose="02010600030101010101" pitchFamily="2" charset="-122"/>
              </a:rPr>
              <a:t>7.1.6 </a:t>
            </a:r>
            <a:r>
              <a:rPr lang="zh-CN" altLang="en-US" sz="2400" b="1">
                <a:solidFill>
                  <a:srgbClr val="669900"/>
                </a:solidFill>
                <a:ea typeface="宋体" panose="02010600030101010101" pitchFamily="2" charset="-122"/>
              </a:rPr>
              <a:t>质量等级判定</a:t>
            </a:r>
            <a:r>
              <a:rPr lang="en-US" altLang="zh-CN" sz="2400" b="1">
                <a:ea typeface="宋体" panose="02010600030101010101" pitchFamily="2" charset="-122"/>
              </a:rPr>
              <a:t>:</a:t>
            </a:r>
            <a:r>
              <a:rPr lang="zh-CN" altLang="en-US" sz="2400">
                <a:ea typeface="宋体" panose="02010600030101010101" pitchFamily="2" charset="-122"/>
              </a:rPr>
              <a:t>按</a:t>
            </a:r>
            <a:r>
              <a:rPr lang="en-US" altLang="zh-CN" sz="2400">
                <a:ea typeface="宋体" panose="02010600030101010101" pitchFamily="2" charset="-122"/>
              </a:rPr>
              <a:t>JB/T4730-2005</a:t>
            </a:r>
            <a:r>
              <a:rPr lang="zh-CN" altLang="en-US" sz="2400">
                <a:ea typeface="宋体" panose="02010600030101010101" pitchFamily="2" charset="-122"/>
              </a:rPr>
              <a:t>标准</a:t>
            </a:r>
            <a:r>
              <a:rPr lang="en-US" altLang="zh-CN" sz="2400">
                <a:ea typeface="宋体" panose="02010600030101010101" pitchFamily="2" charset="-122"/>
              </a:rPr>
              <a:t>4.1.7</a:t>
            </a:r>
            <a:r>
              <a:rPr lang="zh-CN" altLang="en-US" sz="2400">
                <a:ea typeface="宋体" panose="02010600030101010101" pitchFamily="2" charset="-122"/>
              </a:rPr>
              <a:t>条规定评定。</a:t>
            </a: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b="1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b="1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b="1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4.1.8.2  </a:t>
            </a:r>
            <a:r>
              <a:rPr lang="zh-CN" altLang="en-US" sz="2400">
                <a:ea typeface="宋体" panose="02010600030101010101" pitchFamily="2" charset="-122"/>
              </a:rPr>
              <a:t>在坡口预定线两侧各</a:t>
            </a:r>
            <a:r>
              <a:rPr lang="en-US" altLang="zh-CN" sz="2400">
                <a:ea typeface="宋体" panose="02010600030101010101" pitchFamily="2" charset="-122"/>
              </a:rPr>
              <a:t>50mm</a:t>
            </a:r>
            <a:r>
              <a:rPr lang="zh-CN" altLang="en-US" sz="2400">
                <a:ea typeface="宋体" panose="02010600030101010101" pitchFamily="2" charset="-122"/>
              </a:rPr>
              <a:t>（板厚大于</a:t>
            </a:r>
            <a:r>
              <a:rPr lang="en-US" altLang="zh-CN" sz="2400">
                <a:ea typeface="宋体" panose="02010600030101010101" pitchFamily="2" charset="-122"/>
              </a:rPr>
              <a:t>100mm</a:t>
            </a:r>
            <a:r>
              <a:rPr lang="zh-CN" altLang="en-US" sz="2400">
                <a:ea typeface="宋体" panose="02010600030101010101" pitchFamily="2" charset="-122"/>
              </a:rPr>
              <a:t>时，以板厚的一半为准）内，缺陷的指示长度大于或等于</a:t>
            </a:r>
            <a:r>
              <a:rPr lang="en-US" altLang="zh-CN" sz="2400">
                <a:ea typeface="宋体" panose="02010600030101010101" pitchFamily="2" charset="-122"/>
              </a:rPr>
              <a:t>50mm</a:t>
            </a:r>
            <a:r>
              <a:rPr lang="zh-CN" altLang="en-US" sz="2400">
                <a:ea typeface="宋体" panose="02010600030101010101" pitchFamily="2" charset="-122"/>
              </a:rPr>
              <a:t>时，应评为</a:t>
            </a:r>
            <a:r>
              <a:rPr lang="en-US" altLang="zh-CN" sz="2400">
                <a:ea typeface="宋体" panose="02010600030101010101" pitchFamily="2" charset="-122"/>
              </a:rPr>
              <a:t>Ⅴ</a:t>
            </a:r>
            <a:r>
              <a:rPr lang="zh-CN" altLang="en-US" sz="2400">
                <a:ea typeface="宋体" panose="02010600030101010101" pitchFamily="2" charset="-122"/>
              </a:rPr>
              <a:t>级。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4.1.8.3 </a:t>
            </a:r>
            <a:r>
              <a:rPr lang="zh-CN" altLang="en-US" sz="2400">
                <a:ea typeface="宋体" panose="02010600030101010101" pitchFamily="2" charset="-122"/>
              </a:rPr>
              <a:t>在检测过程中，检测人员如确认钢板中有白点、裂纹等危害性缺陷存在时，应评为</a:t>
            </a:r>
            <a:r>
              <a:rPr lang="en-US" altLang="zh-CN" sz="2400">
                <a:ea typeface="宋体" panose="02010600030101010101" pitchFamily="2" charset="-122"/>
              </a:rPr>
              <a:t>Ⅴ</a:t>
            </a:r>
            <a:r>
              <a:rPr lang="zh-CN" altLang="en-US" sz="2400">
                <a:ea typeface="宋体" panose="02010600030101010101" pitchFamily="2" charset="-122"/>
              </a:rPr>
              <a:t>级。</a:t>
            </a:r>
          </a:p>
        </p:txBody>
      </p:sp>
      <p:graphicFrame>
        <p:nvGraphicFramePr>
          <p:cNvPr id="152786" name="Group 210">
            <a:extLst>
              <a:ext uri="{FF2B5EF4-FFF2-40B4-BE49-F238E27FC236}">
                <a16:creationId xmlns:a16="http://schemas.microsoft.com/office/drawing/2014/main" id="{82E2E752-CEE9-42E3-9542-980F91426D1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62000" y="1676400"/>
          <a:ext cx="8001000" cy="28400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86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单个缺陷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指示长度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mm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单个缺陷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指示面积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cm</a:t>
                      </a:r>
                      <a:r>
                        <a:rPr kumimoji="0" lang="en-US" altLang="zh-CN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在任一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1m×1m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检测面积内存在的缺陷面积百分比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%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以下单个缺陷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指示面积不计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cm</a:t>
                      </a:r>
                      <a:r>
                        <a:rPr kumimoji="0" lang="en-US" altLang="zh-CN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Ⅰ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Ⅱ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Ⅲ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Ⅳ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＜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Ⅴ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超  过  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Ⅳ  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级  者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106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注：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Ⅳ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级钢板主要用于与承压设备有关的支承件和结构件的制造安装。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C06938A-239D-4B9A-83BD-DA166B2F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7.2 </a:t>
            </a:r>
            <a:r>
              <a:rPr lang="zh-CN" altLang="en-US" sz="3200">
                <a:ea typeface="宋体" panose="02010600030101010101" pitchFamily="2" charset="-122"/>
              </a:rPr>
              <a:t>铝及铝合金、钛及钛合金板材超声检测</a:t>
            </a:r>
            <a:r>
              <a:rPr lang="zh-CN" altLang="en-US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A244B5E5-04AB-4F71-9C59-62751215F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486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7.2.1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铝及铝合金板材制造及常见缺陷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板材制造：铝锭→板坯→板材 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常见缺陷：气孔、夹杂、微细裂纹、厚板中可能有空腔。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7.2.2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铝及铝合金，钛及钛合金板材检测方法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 1</a:t>
            </a:r>
            <a:r>
              <a:rPr lang="zh-CN" altLang="en-US" sz="1800">
                <a:ea typeface="宋体" panose="02010600030101010101" pitchFamily="2" charset="-122"/>
              </a:rPr>
              <a:t>）检测方法：与钢板相同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 2</a:t>
            </a:r>
            <a:r>
              <a:rPr lang="zh-CN" altLang="en-US" sz="1800">
                <a:ea typeface="宋体" panose="02010600030101010101" pitchFamily="2" charset="-122"/>
              </a:rPr>
              <a:t>）探头与扫查方式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直探头、双晶直探头，频率</a:t>
            </a:r>
            <a:r>
              <a:rPr lang="en-US" altLang="zh-CN" sz="1800">
                <a:ea typeface="宋体" panose="02010600030101010101" pitchFamily="2" charset="-122"/>
              </a:rPr>
              <a:t>2.5</a:t>
            </a:r>
            <a:r>
              <a:rPr lang="zh-CN" altLang="en-US" sz="1800">
                <a:ea typeface="宋体" panose="02010600030101010101" pitchFamily="2" charset="-122"/>
              </a:rPr>
              <a:t>～</a:t>
            </a:r>
            <a:r>
              <a:rPr lang="en-US" altLang="zh-CN" sz="1800">
                <a:ea typeface="宋体" panose="02010600030101010101" pitchFamily="2" charset="-122"/>
              </a:rPr>
              <a:t>5MHz</a:t>
            </a:r>
            <a:r>
              <a:rPr lang="zh-CN" altLang="en-US" sz="1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扫查方式、扫查速度与钢板相同。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 </a:t>
            </a:r>
            <a:r>
              <a:rPr lang="en-US" altLang="zh-CN" sz="1800">
                <a:ea typeface="宋体" panose="02010600030101010101" pitchFamily="2" charset="-122"/>
              </a:rPr>
              <a:t>3</a:t>
            </a:r>
            <a:r>
              <a:rPr lang="zh-CN" altLang="en-US" sz="1800">
                <a:ea typeface="宋体" panose="02010600030101010101" pitchFamily="2" charset="-122"/>
              </a:rPr>
              <a:t>）检测范围和灵敏度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检测范围：根据板厚与钢板相同；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检测灵敏度：基准灵敏度以完好部位</a:t>
            </a:r>
            <a:r>
              <a:rPr lang="en-US" altLang="zh-CN" sz="1800">
                <a:ea typeface="宋体" panose="02010600030101010101" pitchFamily="2" charset="-122"/>
              </a:rPr>
              <a:t>B1</a:t>
            </a:r>
            <a:r>
              <a:rPr lang="zh-CN" altLang="en-US" sz="1800">
                <a:ea typeface="宋体" panose="02010600030101010101" pitchFamily="2" charset="-122"/>
              </a:rPr>
              <a:t>＝</a:t>
            </a:r>
            <a:r>
              <a:rPr lang="en-US" altLang="zh-CN" sz="1800">
                <a:ea typeface="宋体" panose="02010600030101010101" pitchFamily="2" charset="-122"/>
              </a:rPr>
              <a:t>80</a:t>
            </a:r>
            <a:r>
              <a:rPr lang="zh-CN" altLang="en-US" sz="1800">
                <a:ea typeface="宋体" panose="02010600030101010101" pitchFamily="2" charset="-122"/>
              </a:rPr>
              <a:t>％满幅。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7.2.3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缺陷的判别与测定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</a:t>
            </a:r>
            <a:r>
              <a:rPr lang="en-US" altLang="zh-CN" sz="1800">
                <a:ea typeface="宋体" panose="02010600030101010101" pitchFamily="2" charset="-122"/>
              </a:rPr>
              <a:t>1</a:t>
            </a:r>
            <a:r>
              <a:rPr lang="zh-CN" altLang="en-US" sz="1800">
                <a:ea typeface="宋体" panose="02010600030101010101" pitchFamily="2" charset="-122"/>
              </a:rPr>
              <a:t>）缺陷判别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 F1≥40</a:t>
            </a:r>
            <a:r>
              <a:rPr lang="zh-CN" altLang="en-US" sz="1800">
                <a:ea typeface="宋体" panose="02010600030101010101" pitchFamily="2" charset="-122"/>
              </a:rPr>
              <a:t>％； </a:t>
            </a:r>
            <a:r>
              <a:rPr lang="en-US" altLang="zh-CN" sz="1800">
                <a:ea typeface="宋体" panose="02010600030101010101" pitchFamily="2" charset="-122"/>
              </a:rPr>
              <a:t>F1</a:t>
            </a:r>
            <a:r>
              <a:rPr lang="zh-CN" altLang="en-US" sz="1800">
                <a:ea typeface="宋体" panose="02010600030101010101" pitchFamily="2" charset="-122"/>
              </a:rPr>
              <a:t>＜</a:t>
            </a:r>
            <a:r>
              <a:rPr lang="en-US" altLang="zh-CN" sz="1800">
                <a:ea typeface="宋体" panose="02010600030101010101" pitchFamily="2" charset="-122"/>
              </a:rPr>
              <a:t>40</a:t>
            </a:r>
            <a:r>
              <a:rPr lang="zh-CN" altLang="en-US" sz="1800">
                <a:ea typeface="宋体" panose="02010600030101010101" pitchFamily="2" charset="-122"/>
              </a:rPr>
              <a:t>％时，</a:t>
            </a:r>
            <a:r>
              <a:rPr lang="en-US" altLang="zh-CN" sz="1800">
                <a:ea typeface="宋体" panose="02010600030101010101" pitchFamily="2" charset="-122"/>
              </a:rPr>
              <a:t>F1/ B1≥100</a:t>
            </a:r>
            <a:r>
              <a:rPr lang="zh-CN" altLang="en-US" sz="1800">
                <a:ea typeface="宋体" panose="02010600030101010101" pitchFamily="2" charset="-122"/>
              </a:rPr>
              <a:t>％；  </a:t>
            </a:r>
            <a:r>
              <a:rPr lang="en-US" altLang="zh-CN" sz="1800">
                <a:ea typeface="宋体" panose="02010600030101010101" pitchFamily="2" charset="-122"/>
              </a:rPr>
              <a:t>B1</a:t>
            </a:r>
            <a:r>
              <a:rPr lang="zh-CN" altLang="en-US" sz="1800">
                <a:ea typeface="宋体" panose="02010600030101010101" pitchFamily="2" charset="-122"/>
              </a:rPr>
              <a:t>＜</a:t>
            </a:r>
            <a:r>
              <a:rPr lang="en-US" altLang="zh-CN" sz="1800">
                <a:ea typeface="宋体" panose="02010600030101010101" pitchFamily="2" charset="-122"/>
              </a:rPr>
              <a:t>5</a:t>
            </a:r>
            <a:r>
              <a:rPr lang="zh-CN" altLang="en-US" sz="1800">
                <a:ea typeface="宋体" panose="02010600030101010101" pitchFamily="2" charset="-122"/>
              </a:rPr>
              <a:t>％。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 2</a:t>
            </a:r>
            <a:r>
              <a:rPr lang="zh-CN" altLang="en-US" sz="1800">
                <a:ea typeface="宋体" panose="02010600030101010101" pitchFamily="2" charset="-122"/>
              </a:rPr>
              <a:t>）缺陷测定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 JB/T4730-2005</a:t>
            </a:r>
            <a:r>
              <a:rPr lang="zh-CN" altLang="en-US" sz="1800">
                <a:ea typeface="宋体" panose="02010600030101010101" pitchFamily="2" charset="-122"/>
              </a:rPr>
              <a:t>标准第</a:t>
            </a:r>
            <a:r>
              <a:rPr lang="en-US" altLang="zh-CN" sz="1800">
                <a:ea typeface="宋体" panose="02010600030101010101" pitchFamily="2" charset="-122"/>
              </a:rPr>
              <a:t>5.3.5</a:t>
            </a:r>
            <a:r>
              <a:rPr lang="zh-CN" altLang="en-US" sz="1800">
                <a:ea typeface="宋体" panose="02010600030101010101" pitchFamily="2" charset="-122"/>
              </a:rPr>
              <a:t>条。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7.2.4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缺陷评定</a:t>
            </a:r>
            <a:r>
              <a:rPr lang="zh-CN" altLang="en-US" sz="18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缺陷指示长度确定，符合</a:t>
            </a:r>
            <a:r>
              <a:rPr lang="en-US" altLang="zh-CN" sz="1800">
                <a:ea typeface="宋体" panose="02010600030101010101" pitchFamily="2" charset="-122"/>
              </a:rPr>
              <a:t>JB/T4730</a:t>
            </a:r>
            <a:r>
              <a:rPr lang="zh-CN" altLang="en-US" sz="1800">
                <a:ea typeface="宋体" panose="02010600030101010101" pitchFamily="2" charset="-122"/>
              </a:rPr>
              <a:t>标准规定；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   缺陷指示面积确定，符合</a:t>
            </a:r>
            <a:r>
              <a:rPr lang="en-US" altLang="zh-CN" sz="1800">
                <a:ea typeface="宋体" panose="02010600030101010101" pitchFamily="2" charset="-122"/>
              </a:rPr>
              <a:t>JB/T4730</a:t>
            </a:r>
            <a:r>
              <a:rPr lang="zh-CN" altLang="en-US" sz="1800">
                <a:ea typeface="宋体" panose="02010600030101010101" pitchFamily="2" charset="-122"/>
              </a:rPr>
              <a:t>标准规定。</a:t>
            </a:r>
            <a:r>
              <a:rPr lang="en-US" altLang="zh-CN" sz="1800">
                <a:ea typeface="宋体" panose="02010600030101010101" pitchFamily="2" charset="-122"/>
              </a:rPr>
              <a:t>            </a:t>
            </a:r>
            <a:endParaRPr lang="zh-CN" altLang="en-US" sz="18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7.2.5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质量级别评定：</a:t>
            </a:r>
            <a:r>
              <a:rPr lang="zh-CN" altLang="en-US" sz="1800">
                <a:ea typeface="宋体" panose="02010600030101010101" pitchFamily="2" charset="-122"/>
              </a:rPr>
              <a:t>按</a:t>
            </a:r>
            <a:r>
              <a:rPr lang="en-US" altLang="zh-CN" sz="1800">
                <a:ea typeface="宋体" panose="02010600030101010101" pitchFamily="2" charset="-122"/>
              </a:rPr>
              <a:t>JB/T4730</a:t>
            </a:r>
            <a:r>
              <a:rPr lang="zh-CN" altLang="en-US" sz="1800">
                <a:ea typeface="宋体" panose="02010600030101010101" pitchFamily="2" charset="-122"/>
              </a:rPr>
              <a:t>标准规定评级。</a:t>
            </a:r>
            <a:endParaRPr lang="zh-CN" altLang="en-US" sz="1800" b="1">
              <a:solidFill>
                <a:srgbClr val="6699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B6F5453-1470-4140-8936-D25A2890B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7.3  </a:t>
            </a:r>
            <a:r>
              <a:rPr lang="zh-CN" altLang="en-US">
                <a:ea typeface="宋体" panose="02010600030101010101" pitchFamily="2" charset="-122"/>
              </a:rPr>
              <a:t>复合材料超声波探伤 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0F53DA92-93AF-4998-A562-07D6E874D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486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7.3.1 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复合板材常见缺陷</a:t>
            </a:r>
            <a:r>
              <a:rPr lang="zh-CN" altLang="en-US" sz="2800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制造方法：轧制、粘接、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堆焊</a:t>
            </a:r>
            <a:r>
              <a:rPr lang="zh-CN" altLang="en-US" sz="2800">
                <a:ea typeface="宋体" panose="02010600030101010101" pitchFamily="2" charset="-122"/>
              </a:rPr>
              <a:t>和爆炸。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常见缺陷：脱层和接合不良。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   7.3.2 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检测方法</a:t>
            </a:r>
            <a:r>
              <a:rPr lang="zh-CN" altLang="en-US" sz="2800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     </a:t>
            </a:r>
            <a:r>
              <a:rPr lang="en-US" altLang="en-US" sz="2800" u="sng"/>
              <a:t>探头</a:t>
            </a:r>
            <a:r>
              <a:rPr lang="zh-CN" altLang="en-US" sz="2800">
                <a:ea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zh-CN" altLang="en-US" sz="2800">
                <a:ea typeface="宋体" panose="02010600030101010101" pitchFamily="2" charset="-122"/>
              </a:rPr>
              <a:t>同钢板）</a:t>
            </a:r>
            <a:r>
              <a:rPr lang="en-US" altLang="en-US" sz="2800"/>
              <a:t>Φ14mm～Φ25mm直探头或联合双直探头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     </a:t>
            </a:r>
            <a:r>
              <a:rPr lang="en-US" altLang="en-US" sz="2800" u="sng"/>
              <a:t>检测频率</a:t>
            </a:r>
            <a:r>
              <a:rPr lang="en-US" altLang="en-US" sz="2800"/>
              <a:t>：2.5～5MHz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     </a:t>
            </a:r>
            <a:r>
              <a:rPr lang="en-US" altLang="en-US" sz="2800" u="sng"/>
              <a:t>探伤灵敏度</a:t>
            </a:r>
            <a:r>
              <a:rPr lang="en-US" altLang="en-US" sz="2800"/>
              <a:t>：复合板完好区第一次底波B1达80%满幅高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     </a:t>
            </a:r>
            <a:r>
              <a:rPr lang="en-US" altLang="en-US" sz="2800" u="sng"/>
              <a:t>探</a:t>
            </a:r>
            <a:r>
              <a:rPr lang="zh-CN" altLang="en-US" sz="2800" u="sng">
                <a:ea typeface="宋体" panose="02010600030101010101" pitchFamily="2" charset="-122"/>
              </a:rPr>
              <a:t>测</a:t>
            </a:r>
            <a:r>
              <a:rPr lang="en-US" altLang="en-US" sz="2800" u="sng"/>
              <a:t>面</a:t>
            </a:r>
            <a:r>
              <a:rPr lang="zh-CN" altLang="en-US" sz="2800">
                <a:ea typeface="宋体" panose="02010600030101010101" pitchFamily="2" charset="-122"/>
              </a:rPr>
              <a:t>：</a:t>
            </a:r>
            <a:r>
              <a:rPr lang="en-US" altLang="en-US" sz="2800"/>
              <a:t>母</a:t>
            </a:r>
            <a:r>
              <a:rPr lang="zh-CN" altLang="en-US" sz="2800">
                <a:ea typeface="宋体" panose="02010600030101010101" pitchFamily="2" charset="-122"/>
              </a:rPr>
              <a:t>材一</a:t>
            </a:r>
            <a:r>
              <a:rPr lang="en-US" altLang="en-US" sz="2800"/>
              <a:t>侧</a:t>
            </a:r>
            <a:r>
              <a:rPr lang="zh-CN" altLang="en-US" sz="2800">
                <a:ea typeface="宋体" panose="02010600030101010101" pitchFamily="2" charset="-122"/>
              </a:rPr>
              <a:t>，</a:t>
            </a:r>
            <a:r>
              <a:rPr lang="en-US" altLang="en-US" sz="2800"/>
              <a:t>也</a:t>
            </a:r>
            <a:r>
              <a:rPr lang="zh-CN" altLang="en-US" sz="2800">
                <a:ea typeface="宋体" panose="02010600030101010101" pitchFamily="2" charset="-122"/>
              </a:rPr>
              <a:t>可</a:t>
            </a:r>
            <a:r>
              <a:rPr lang="en-US" altLang="en-US" sz="2800"/>
              <a:t>以</a:t>
            </a:r>
            <a:r>
              <a:rPr lang="zh-CN" altLang="en-US" sz="2800">
                <a:ea typeface="宋体" panose="02010600030101010101" pitchFamily="2" charset="-122"/>
              </a:rPr>
              <a:t>从</a:t>
            </a:r>
            <a:r>
              <a:rPr lang="en-US" altLang="en-US" sz="2800"/>
              <a:t>复</a:t>
            </a:r>
            <a:r>
              <a:rPr lang="zh-CN" altLang="en-US" sz="2800">
                <a:ea typeface="宋体" panose="02010600030101010101" pitchFamily="2" charset="-122"/>
              </a:rPr>
              <a:t>合</a:t>
            </a:r>
            <a:r>
              <a:rPr lang="en-US" altLang="en-US" sz="2800"/>
              <a:t>层</a:t>
            </a:r>
            <a:r>
              <a:rPr lang="zh-CN" altLang="en-US" sz="2800">
                <a:ea typeface="宋体" panose="02010600030101010101" pitchFamily="2" charset="-122"/>
              </a:rPr>
              <a:t>一</a:t>
            </a:r>
            <a:r>
              <a:rPr lang="en-US" altLang="en-US" sz="2800"/>
              <a:t>侧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  <a:r>
              <a:rPr lang="en-US" altLang="zh-CN" sz="2800">
                <a:ea typeface="宋体" panose="02010600030101010101" pitchFamily="2" charset="-122"/>
              </a:rPr>
              <a:t>       </a:t>
            </a:r>
            <a:r>
              <a:rPr lang="en-US" altLang="en-US" sz="2800" u="sng"/>
              <a:t>扫</a:t>
            </a:r>
            <a:r>
              <a:rPr lang="zh-CN" altLang="en-US" sz="2800" u="sng">
                <a:ea typeface="宋体" panose="02010600030101010101" pitchFamily="2" charset="-122"/>
              </a:rPr>
              <a:t>查方</a:t>
            </a:r>
            <a:r>
              <a:rPr lang="en-US" altLang="en-US" sz="2800" u="sng"/>
              <a:t>式</a:t>
            </a:r>
            <a:r>
              <a:rPr lang="zh-CN" altLang="en-US" sz="2800">
                <a:ea typeface="宋体" panose="02010600030101010101" pitchFamily="2" charset="-122"/>
              </a:rPr>
              <a:t>：扫查方式可采用</a:t>
            </a:r>
            <a:r>
              <a:rPr lang="en-US" altLang="zh-CN" sz="2800">
                <a:ea typeface="宋体" panose="02010600030101010101" pitchFamily="2" charset="-122"/>
              </a:rPr>
              <a:t>100%</a:t>
            </a:r>
            <a:r>
              <a:rPr lang="zh-CN" altLang="en-US" sz="2800">
                <a:ea typeface="宋体" panose="02010600030101010101" pitchFamily="2" charset="-122"/>
              </a:rPr>
              <a:t>扫查或沿钢板宽度方向，间隔为</a:t>
            </a:r>
            <a:r>
              <a:rPr lang="en-US" altLang="zh-CN" sz="2800">
                <a:ea typeface="宋体" panose="02010600030101010101" pitchFamily="2" charset="-122"/>
              </a:rPr>
              <a:t>50mm</a:t>
            </a:r>
            <a:r>
              <a:rPr lang="zh-CN" altLang="en-US" sz="2800">
                <a:ea typeface="宋体" panose="02010600030101010101" pitchFamily="2" charset="-122"/>
              </a:rPr>
              <a:t>的平行线扫查；在坡口预定线两侧各</a:t>
            </a:r>
            <a:r>
              <a:rPr lang="en-US" altLang="zh-CN" sz="2800">
                <a:ea typeface="宋体" panose="02010600030101010101" pitchFamily="2" charset="-122"/>
              </a:rPr>
              <a:t>50mm</a:t>
            </a:r>
            <a:r>
              <a:rPr lang="zh-CN" altLang="en-US" sz="2800">
                <a:ea typeface="宋体" panose="02010600030101010101" pitchFamily="2" charset="-122"/>
              </a:rPr>
              <a:t>内应作</a:t>
            </a:r>
            <a:r>
              <a:rPr lang="en-US" altLang="zh-CN" sz="2800">
                <a:ea typeface="宋体" panose="02010600030101010101" pitchFamily="2" charset="-122"/>
              </a:rPr>
              <a:t>100%</a:t>
            </a:r>
            <a:r>
              <a:rPr lang="zh-CN" altLang="en-US" sz="2800">
                <a:ea typeface="宋体" panose="02010600030101010101" pitchFamily="2" charset="-122"/>
              </a:rPr>
              <a:t>扫查。</a:t>
            </a:r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zh-CN" altLang="en-US" sz="2800">
                <a:ea typeface="宋体" panose="02010600030101010101" pitchFamily="2" charset="-122"/>
              </a:rPr>
              <a:t> </a:t>
            </a:r>
            <a:endParaRPr lang="en-US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   </a:t>
            </a:r>
            <a:endParaRPr lang="zh-CN" altLang="en-US" sz="1800" b="1">
              <a:solidFill>
                <a:srgbClr val="6699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6D44E41-2AA2-487A-8DF3-6A558C513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1E9E80C-9336-498B-B82D-C4D49BA6C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669900"/>
                </a:solidFill>
                <a:ea typeface="宋体" panose="02010600030101010101" pitchFamily="2" charset="-122"/>
              </a:rPr>
              <a:t>7.3.3 </a:t>
            </a:r>
            <a:r>
              <a:rPr lang="zh-CN" altLang="en-US" b="1">
                <a:solidFill>
                  <a:srgbClr val="669900"/>
                </a:solidFill>
                <a:ea typeface="宋体" panose="02010600030101010101" pitchFamily="2" charset="-122"/>
              </a:rPr>
              <a:t>缺陷判别和测定</a:t>
            </a:r>
            <a:r>
              <a:rPr lang="zh-CN" altLang="en-US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en-US" altLang="zh-CN" b="1">
                <a:ea typeface="宋体" panose="02010600030101010101" pitchFamily="2" charset="-122"/>
              </a:rPr>
              <a:t>4.4.5  </a:t>
            </a:r>
            <a:r>
              <a:rPr lang="zh-CN" altLang="en-US" sz="2800">
                <a:ea typeface="宋体" panose="02010600030101010101" pitchFamily="2" charset="-122"/>
              </a:rPr>
              <a:t>未结合区的测定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第一次底波高度低于荧光屏满刻度的</a:t>
            </a:r>
            <a:r>
              <a:rPr lang="en-US" altLang="zh-CN" sz="2800">
                <a:ea typeface="宋体" panose="02010600030101010101" pitchFamily="2" charset="-122"/>
              </a:rPr>
              <a:t>5%</a:t>
            </a:r>
            <a:r>
              <a:rPr lang="zh-CN" altLang="en-US" sz="2800">
                <a:ea typeface="宋体" panose="02010600030101010101" pitchFamily="2" charset="-122"/>
              </a:rPr>
              <a:t>，且明显有未接合缺陷反射波存在时（≥</a:t>
            </a:r>
            <a:r>
              <a:rPr lang="en-US" altLang="zh-CN" sz="2800">
                <a:ea typeface="宋体" panose="02010600030101010101" pitchFamily="2" charset="-122"/>
              </a:rPr>
              <a:t>5%</a:t>
            </a:r>
            <a:r>
              <a:rPr lang="zh-CN" altLang="en-US" sz="2800">
                <a:ea typeface="宋体" panose="02010600030101010101" pitchFamily="2" charset="-122"/>
              </a:rPr>
              <a:t>），该部位称为未结合区。移动探头，使第一次底波升高到荧光屏满刻度的</a:t>
            </a:r>
            <a:r>
              <a:rPr lang="en-US" altLang="zh-CN" sz="2800">
                <a:ea typeface="宋体" panose="02010600030101010101" pitchFamily="2" charset="-122"/>
              </a:rPr>
              <a:t>40%</a:t>
            </a:r>
            <a:r>
              <a:rPr lang="zh-CN" altLang="en-US" sz="2800">
                <a:ea typeface="宋体" panose="02010600030101010101" pitchFamily="2" charset="-122"/>
              </a:rPr>
              <a:t>，以此时探头中心作为未结合区边界点。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 </a:t>
            </a:r>
            <a:r>
              <a:rPr lang="zh-CN" altLang="en-US" sz="2800">
                <a:ea typeface="宋体" panose="02010600030101010101" pitchFamily="2" charset="-122"/>
              </a:rPr>
              <a:t>注：教材这部分内容为老标准的内容，现标准复合板没有试块。</a:t>
            </a:r>
            <a:r>
              <a:rPr lang="zh-CN" altLang="en-US">
                <a:ea typeface="宋体" panose="02010600030101010101" pitchFamily="2" charset="-122"/>
              </a:rPr>
              <a:t>           </a:t>
            </a:r>
            <a:endParaRPr lang="zh-CN" altLang="en-US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C607A6E-1995-4EAE-8CE8-C0B23C307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7.3  </a:t>
            </a:r>
            <a:r>
              <a:rPr lang="zh-CN" altLang="en-US">
                <a:ea typeface="宋体" panose="02010600030101010101" pitchFamily="2" charset="-122"/>
              </a:rPr>
              <a:t>复合材料超声波探伤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9DBA5D-587D-4D77-8A1F-D7EE92F6A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3429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669900"/>
                </a:solidFill>
                <a:ea typeface="宋体" panose="02010600030101010101" pitchFamily="2" charset="-122"/>
              </a:rPr>
              <a:t>    7.3.4 </a:t>
            </a:r>
            <a:r>
              <a:rPr lang="zh-CN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缺陷的测定与评级</a:t>
            </a:r>
            <a:r>
              <a:rPr lang="zh-CN" altLang="en-US" sz="18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1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按</a:t>
            </a:r>
            <a:r>
              <a:rPr lang="en-US" altLang="zh-CN" sz="2000">
                <a:ea typeface="宋体" panose="02010600030101010101" pitchFamily="2" charset="-122"/>
              </a:rPr>
              <a:t>JB/T4730-2005</a:t>
            </a:r>
            <a:r>
              <a:rPr lang="zh-CN" altLang="en-US" sz="2000">
                <a:ea typeface="宋体" panose="02010600030101010101" pitchFamily="2" charset="-122"/>
              </a:rPr>
              <a:t>标准</a:t>
            </a:r>
            <a:r>
              <a:rPr lang="en-US" altLang="zh-CN" sz="2000">
                <a:ea typeface="宋体" panose="02010600030101010101" pitchFamily="2" charset="-122"/>
              </a:rPr>
              <a:t>4.4.6</a:t>
            </a:r>
            <a:r>
              <a:rPr lang="zh-CN" altLang="en-US" sz="2000">
                <a:ea typeface="宋体" panose="02010600030101010101" pitchFamily="2" charset="-122"/>
              </a:rPr>
              <a:t>条规定评定。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>
                <a:ea typeface="宋体" panose="02010600030101010101" pitchFamily="2" charset="-122"/>
              </a:rPr>
              <a:t>缺陷指示长度：按该缺陷最大长度作为其指示长度。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>
                <a:ea typeface="宋体" panose="02010600030101010101" pitchFamily="2" charset="-122"/>
              </a:rPr>
              <a:t>缺陷面积： 多个相邻的未结区，当其最小间距≤</a:t>
            </a:r>
            <a:r>
              <a:rPr lang="en-US" altLang="zh-CN" sz="2000">
                <a:ea typeface="宋体" panose="02010600030101010101" pitchFamily="2" charset="-122"/>
              </a:rPr>
              <a:t>20mm</a:t>
            </a:r>
            <a:r>
              <a:rPr lang="zh-CN" altLang="en-US" sz="2000">
                <a:ea typeface="宋体" panose="02010600030101010101" pitchFamily="2" charset="-122"/>
              </a:rPr>
              <a:t>时，应作为单个未结合区处理，其面积为各个未结合区面积之和。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>
                <a:ea typeface="宋体" panose="02010600030101010101" pitchFamily="2" charset="-122"/>
              </a:rPr>
              <a:t>未结合区总面积占复合板总面积的百分比为未结合率。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>
                <a:ea typeface="宋体" panose="02010600030101010101" pitchFamily="2" charset="-122"/>
              </a:rPr>
              <a:t>评级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en-US" sz="2000">
                <a:ea typeface="宋体" panose="02010600030101010101" pitchFamily="2" charset="-122"/>
              </a:rPr>
              <a:t>在坡口的预定线两侧各</a:t>
            </a:r>
            <a:r>
              <a:rPr lang="en-US" altLang="zh-CN" sz="2000">
                <a:ea typeface="宋体" panose="02010600030101010101" pitchFamily="2" charset="-122"/>
              </a:rPr>
              <a:t>50mm</a:t>
            </a:r>
            <a:r>
              <a:rPr lang="zh-CN" altLang="en-US" sz="2000">
                <a:ea typeface="宋体" panose="02010600030101010101" pitchFamily="2" charset="-122"/>
              </a:rPr>
              <a:t>的范围内，未结合的指示长度大于或等于</a:t>
            </a:r>
            <a:r>
              <a:rPr lang="en-US" altLang="zh-CN" sz="2000">
                <a:ea typeface="宋体" panose="02010600030101010101" pitchFamily="2" charset="-122"/>
              </a:rPr>
              <a:t>25mm</a:t>
            </a:r>
            <a:r>
              <a:rPr lang="zh-CN" altLang="en-US" sz="2000">
                <a:ea typeface="宋体" panose="02010600030101010101" pitchFamily="2" charset="-122"/>
              </a:rPr>
              <a:t>时，定级为</a:t>
            </a:r>
            <a:r>
              <a:rPr lang="en-US" altLang="zh-CN" sz="2000">
                <a:ea typeface="宋体" panose="02010600030101010101" pitchFamily="2" charset="-122"/>
              </a:rPr>
              <a:t>Ⅳ</a:t>
            </a:r>
            <a:r>
              <a:rPr lang="zh-CN" altLang="en-US" sz="2000">
                <a:ea typeface="宋体" panose="02010600030101010101" pitchFamily="2" charset="-122"/>
              </a:rPr>
              <a:t>级。</a:t>
            </a:r>
            <a:endParaRPr lang="zh-CN" altLang="en-US" sz="1800">
              <a:ea typeface="宋体" panose="02010600030101010101" pitchFamily="2" charset="-122"/>
            </a:endParaRP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6A78D98D-749D-4C63-8A3F-9F748462D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14863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DA03C92-A337-4ED5-82CD-1271FB66C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7.4  </a:t>
            </a:r>
            <a:r>
              <a:rPr lang="zh-CN" altLang="en-US">
                <a:ea typeface="宋体" panose="02010600030101010101" pitchFamily="2" charset="-122"/>
              </a:rPr>
              <a:t>板材自动超声检测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D6DC195-57E6-4AAB-BF41-DD50A423A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182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2000" b="1">
                <a:solidFill>
                  <a:srgbClr val="669900"/>
                </a:solidFill>
                <a:ea typeface="宋体" panose="02010600030101010101" pitchFamily="2" charset="-122"/>
              </a:rPr>
              <a:t>7.4.1 </a:t>
            </a:r>
            <a:r>
              <a:rPr lang="zh-CN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原理</a:t>
            </a:r>
            <a:r>
              <a:rPr lang="zh-CN" altLang="en-US" sz="2000">
                <a:ea typeface="宋体" panose="02010600030101010101" pitchFamily="2" charset="-122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多通道探头分时轮流工作； 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每个通道回波顺序进入</a:t>
            </a:r>
            <a:r>
              <a:rPr lang="en-US" altLang="zh-CN" sz="2000">
                <a:ea typeface="宋体" panose="02010600030101010101" pitchFamily="2" charset="-122"/>
              </a:rPr>
              <a:t>A/D</a:t>
            </a:r>
            <a:r>
              <a:rPr lang="zh-CN" altLang="en-US" sz="2000">
                <a:ea typeface="宋体" panose="02010600030101010101" pitchFamily="2" charset="-122"/>
              </a:rPr>
              <a:t>变换电路；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按标准要求设定的报警门限确定缺陷当量大小和幅度定界；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生成缺陷分布图。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zh-CN" altLang="en-US" sz="2000">
              <a:ea typeface="宋体" panose="02010600030101010101" pitchFamily="2" charset="-122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C367A046-7D51-45E6-BFE1-E0BCBF8FC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8458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669900"/>
                </a:solidFill>
                <a:ea typeface="宋体" panose="02010600030101010101" pitchFamily="2" charset="-122"/>
              </a:rPr>
              <a:t>7.4.2  </a:t>
            </a:r>
            <a:r>
              <a:rPr lang="zh-CN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系统基本结构和组成</a:t>
            </a:r>
            <a:r>
              <a:rPr lang="zh-CN" altLang="en-US" sz="2000">
                <a:ea typeface="宋体" panose="02010600030101010101" pitchFamily="2" charset="-122"/>
              </a:rPr>
              <a:t>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控制过程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 ①钢板到达检测位置→ ② 设置检测参数→ ③ 打开耦合水→ ④ </a:t>
            </a:r>
            <a:r>
              <a:rPr lang="en-US" altLang="zh-CN" sz="2000">
                <a:ea typeface="宋体" panose="02010600030101010101" pitchFamily="2" charset="-122"/>
              </a:rPr>
              <a:t>X</a:t>
            </a:r>
            <a:r>
              <a:rPr lang="zh-CN" altLang="en-US" sz="2000">
                <a:ea typeface="宋体" panose="02010600030101010101" pitchFamily="2" charset="-122"/>
              </a:rPr>
              <a:t>方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 向扫查（宽度） → ⑤ </a:t>
            </a:r>
            <a:r>
              <a:rPr lang="en-US" altLang="zh-CN" sz="2000">
                <a:ea typeface="宋体" panose="02010600030101010101" pitchFamily="2" charset="-122"/>
              </a:rPr>
              <a:t>Y</a:t>
            </a:r>
            <a:r>
              <a:rPr lang="zh-CN" altLang="en-US" sz="2000">
                <a:ea typeface="宋体" panose="02010600030101010101" pitchFamily="2" charset="-122"/>
              </a:rPr>
              <a:t>方向扫查（长度） → ⑥ 下一区段扫查→ </a:t>
            </a:r>
            <a:r>
              <a:rPr lang="en-US" altLang="zh-CN" sz="2000">
                <a:ea typeface="宋体" panose="02010600030101010101" pitchFamily="2" charset="-122"/>
              </a:rPr>
              <a:t>⑦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 重复⑤、⑥ → ⑧ 检测结束。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数据处理和缺陷评价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 根据</a:t>
            </a:r>
            <a:r>
              <a:rPr lang="en-US" altLang="zh-CN" sz="2000">
                <a:ea typeface="宋体" panose="02010600030101010101" pitchFamily="2" charset="-122"/>
              </a:rPr>
              <a:t>JB/T4730</a:t>
            </a:r>
            <a:r>
              <a:rPr lang="zh-CN" altLang="en-US" sz="2000">
                <a:ea typeface="宋体" panose="02010600030101010101" pitchFamily="2" charset="-122"/>
              </a:rPr>
              <a:t>或</a:t>
            </a:r>
            <a:r>
              <a:rPr lang="en-US" altLang="zh-CN" sz="2000">
                <a:ea typeface="宋体" panose="02010600030101010101" pitchFamily="2" charset="-122"/>
              </a:rPr>
              <a:t>GB/T2970</a:t>
            </a:r>
            <a:r>
              <a:rPr lang="zh-CN" altLang="en-US" sz="2000">
                <a:ea typeface="宋体" panose="02010600030101010101" pitchFamily="2" charset="-122"/>
              </a:rPr>
              <a:t>等标准确定缺陷指示长度和指示面积，并进行评定。</a:t>
            </a:r>
            <a:r>
              <a:rPr lang="zh-CN" altLang="en-US">
                <a:ea typeface="宋体" panose="02010600030101010101" pitchFamily="2" charset="-122"/>
              </a:rPr>
              <a:t>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DDAABFD-11F6-44A7-8C72-ADEA9192D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334000" cy="563563"/>
          </a:xfrm>
        </p:spPr>
        <p:txBody>
          <a:bodyPr/>
          <a:lstStyle/>
          <a:p>
            <a:pPr algn="l" eaLnBrk="1" hangingPunct="1"/>
            <a:r>
              <a:rPr lang="zh-CN" altLang="en-US" sz="4400">
                <a:ea typeface="宋体" panose="02010600030101010101" pitchFamily="2" charset="-122"/>
              </a:rPr>
              <a:t>目录</a:t>
            </a:r>
          </a:p>
        </p:txBody>
      </p:sp>
      <p:sp>
        <p:nvSpPr>
          <p:cNvPr id="4099" name="Rectangle 9">
            <a:extLst>
              <a:ext uri="{FF2B5EF4-FFF2-40B4-BE49-F238E27FC236}">
                <a16:creationId xmlns:a16="http://schemas.microsoft.com/office/drawing/2014/main" id="{A39362E5-EB6A-4A9E-979A-7ED0E1DC7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358140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>
                <a:ea typeface="宋体" panose="02010600030101010101" pitchFamily="2" charset="-122"/>
              </a:rPr>
              <a:t> 板材超声波探伤 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>
                <a:ea typeface="宋体" panose="02010600030101010101" pitchFamily="2" charset="-122"/>
              </a:rPr>
              <a:t> 铝及铝合金、钛及钛合金板材超声检测 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>
                <a:ea typeface="宋体" panose="02010600030101010101" pitchFamily="2" charset="-122"/>
              </a:rPr>
              <a:t> 复合材料超声波探伤 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>
                <a:ea typeface="宋体" panose="02010600030101010101" pitchFamily="2" charset="-122"/>
              </a:rPr>
              <a:t> 板材自动超声检测 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>
                <a:ea typeface="宋体" panose="02010600030101010101" pitchFamily="2" charset="-122"/>
              </a:rPr>
              <a:t> 管材超声波探伤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62FB196-D63A-4FAC-9612-8B4F4DCE0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7.5  </a:t>
            </a:r>
            <a:r>
              <a:rPr lang="zh-CN" altLang="en-US">
                <a:ea typeface="宋体" panose="02010600030101010101" pitchFamily="2" charset="-122"/>
              </a:rPr>
              <a:t>管材超声波探伤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6F8DA1C-734F-4B57-8BBA-7F5016F04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7.5.1 管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材</a:t>
            </a: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制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造</a:t>
            </a: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工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艺</a:t>
            </a: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及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常见缺陷</a:t>
            </a: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endParaRPr lang="zh-CN" altLang="en-US" sz="2800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制造工艺：穿孔法、高速挤压法。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管材中的缺陷：裂纹、折叠、分层、夹杂等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厚壁锻轧管：裂文、白点、重皮、非金属夹杂等。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管材中的缺陷大多与轴线平行。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大直径管：外径大于</a:t>
            </a:r>
            <a:r>
              <a:rPr lang="en-US" altLang="zh-CN" sz="2800">
                <a:ea typeface="宋体" panose="02010600030101010101" pitchFamily="2" charset="-122"/>
              </a:rPr>
              <a:t>100mm</a:t>
            </a:r>
            <a:r>
              <a:rPr lang="zh-CN" altLang="en-US" sz="2800">
                <a:ea typeface="宋体" panose="02010600030101010101" pitchFamily="2" charset="-122"/>
              </a:rPr>
              <a:t>；小直径管：外径小于</a:t>
            </a:r>
            <a:r>
              <a:rPr lang="en-US" altLang="zh-CN" sz="2800">
                <a:ea typeface="宋体" panose="02010600030101010101" pitchFamily="2" charset="-122"/>
              </a:rPr>
              <a:t>100mm</a:t>
            </a:r>
            <a:r>
              <a:rPr lang="zh-CN" altLang="en-US" sz="28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zh-CN" sz="2800">
                <a:ea typeface="宋体" panose="02010600030101010101" pitchFamily="2" charset="-122"/>
              </a:rPr>
              <a:t>T/D≤0.2</a:t>
            </a:r>
            <a:r>
              <a:rPr lang="zh-CN" altLang="en-US" sz="2800">
                <a:ea typeface="宋体" panose="02010600030101010101" pitchFamily="2" charset="-122"/>
              </a:rPr>
              <a:t>薄壁管； </a:t>
            </a:r>
            <a:r>
              <a:rPr lang="en-US" altLang="zh-CN" sz="2800">
                <a:ea typeface="宋体" panose="02010600030101010101" pitchFamily="2" charset="-122"/>
              </a:rPr>
              <a:t>T/D</a:t>
            </a:r>
            <a:r>
              <a:rPr lang="zh-CN" altLang="en-US" sz="2800">
                <a:ea typeface="宋体" panose="02010600030101010101" pitchFamily="2" charset="-122"/>
              </a:rPr>
              <a:t> ＞</a:t>
            </a:r>
            <a:r>
              <a:rPr lang="en-US" altLang="zh-CN" sz="2800">
                <a:ea typeface="宋体" panose="02010600030101010101" pitchFamily="2" charset="-122"/>
              </a:rPr>
              <a:t>0.2</a:t>
            </a:r>
            <a:r>
              <a:rPr lang="zh-CN" altLang="en-US" sz="2800">
                <a:ea typeface="宋体" panose="02010600030101010101" pitchFamily="2" charset="-122"/>
              </a:rPr>
              <a:t>厚壁管。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571D51B-9EA2-44BE-BD96-A67042F4C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7.5.2 </a:t>
            </a:r>
            <a:r>
              <a:rPr lang="en-US" altLang="zh-CN" sz="3200" b="1">
                <a:solidFill>
                  <a:srgbClr val="669900"/>
                </a:solidFill>
                <a:ea typeface="宋体" panose="02010600030101010101" pitchFamily="2" charset="-122"/>
              </a:rPr>
              <a:t>管</a:t>
            </a:r>
            <a:r>
              <a:rPr lang="zh-CN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材横波检测技术基础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EEC4F9-2DCD-44E5-968B-2A3ADE151C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458200" cy="5248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zh-CN" sz="2400">
                <a:ea typeface="宋体" panose="02010600030101010101" pitchFamily="2" charset="-122"/>
              </a:rPr>
              <a:t>实现纯横波检测条件</a:t>
            </a:r>
            <a:r>
              <a:rPr lang="zh-CN" altLang="zh-CN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     </a:t>
            </a:r>
            <a:r>
              <a:rPr lang="zh-CN" altLang="en-US" sz="2000">
                <a:ea typeface="宋体" panose="02010600030101010101" pitchFamily="2" charset="-122"/>
              </a:rPr>
              <a:t>产生纯横波：                      声束和内壁相切：                 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横波到达内壁条件 ：                 由折射定律得：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管材中纯横波且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达到内壁的条件：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对钢：</a:t>
            </a:r>
          </a:p>
        </p:txBody>
      </p:sp>
      <p:pic>
        <p:nvPicPr>
          <p:cNvPr id="23556" name="Picture 6">
            <a:extLst>
              <a:ext uri="{FF2B5EF4-FFF2-40B4-BE49-F238E27FC236}">
                <a16:creationId xmlns:a16="http://schemas.microsoft.com/office/drawing/2014/main" id="{59FD511C-5773-4916-8D87-5551A269B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3025"/>
            <a:ext cx="60198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7" name="Object 1024">
            <a:extLst>
              <a:ext uri="{FF2B5EF4-FFF2-40B4-BE49-F238E27FC236}">
                <a16:creationId xmlns:a16="http://schemas.microsoft.com/office/drawing/2014/main" id="{513BE4AD-4137-4B59-94F6-278FBA88152A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667000" y="1600200"/>
          <a:ext cx="1066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公式" r:id="rId4" imgW="710891" imgH="431613" progId="Equation.3">
                  <p:embed/>
                </p:oleObj>
              </mc:Choice>
              <mc:Fallback>
                <p:oleObj name="公式" r:id="rId4" imgW="710891" imgH="431613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1066800" cy="6477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024">
            <a:extLst>
              <a:ext uri="{FF2B5EF4-FFF2-40B4-BE49-F238E27FC236}">
                <a16:creationId xmlns:a16="http://schemas.microsoft.com/office/drawing/2014/main" id="{2E6247AB-BB0F-4C4A-A85D-0E71923894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1524000"/>
          <a:ext cx="1676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公式" r:id="rId6" imgW="1117115" imgH="393529" progId="Equation.3">
                  <p:embed/>
                </p:oleObj>
              </mc:Choice>
              <mc:Fallback>
                <p:oleObj name="公式" r:id="rId6" imgW="1117115" imgH="393529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24000"/>
                        <a:ext cx="1676400" cy="5921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1024">
            <a:extLst>
              <a:ext uri="{FF2B5EF4-FFF2-40B4-BE49-F238E27FC236}">
                <a16:creationId xmlns:a16="http://schemas.microsoft.com/office/drawing/2014/main" id="{F4DE0BD6-B786-4A8A-8014-4B4722DCD5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362200"/>
          <a:ext cx="12192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公式" r:id="rId8" imgW="812447" imgH="393529" progId="Equation.3">
                  <p:embed/>
                </p:oleObj>
              </mc:Choice>
              <mc:Fallback>
                <p:oleObj name="公式" r:id="rId8" imgW="812447" imgH="393529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219200" cy="5921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024">
            <a:extLst>
              <a:ext uri="{FF2B5EF4-FFF2-40B4-BE49-F238E27FC236}">
                <a16:creationId xmlns:a16="http://schemas.microsoft.com/office/drawing/2014/main" id="{5E64B2D4-E015-4D18-BBF8-24D7DFEFD5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2286000"/>
          <a:ext cx="15621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公式" r:id="rId10" imgW="1040948" imgH="431613" progId="Equation.3">
                  <p:embed/>
                </p:oleObj>
              </mc:Choice>
              <mc:Fallback>
                <p:oleObj name="公式" r:id="rId10" imgW="1040948" imgH="431613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86000"/>
                        <a:ext cx="1562100" cy="6492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024">
            <a:extLst>
              <a:ext uri="{FF2B5EF4-FFF2-40B4-BE49-F238E27FC236}">
                <a16:creationId xmlns:a16="http://schemas.microsoft.com/office/drawing/2014/main" id="{3FFDCB73-DEE7-41FC-AB7A-03C0B9E11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048000"/>
          <a:ext cx="16383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公式" r:id="rId12" imgW="1091726" imgH="431613" progId="Equation.3">
                  <p:embed/>
                </p:oleObj>
              </mc:Choice>
              <mc:Fallback>
                <p:oleObj name="公式" r:id="rId12" imgW="1091726" imgH="431613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0"/>
                        <a:ext cx="1638300" cy="6492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24">
            <a:extLst>
              <a:ext uri="{FF2B5EF4-FFF2-40B4-BE49-F238E27FC236}">
                <a16:creationId xmlns:a16="http://schemas.microsoft.com/office/drawing/2014/main" id="{30DF6C0F-D9C1-4A6A-A6FA-650C79ED7F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495800"/>
          <a:ext cx="21336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公式" r:id="rId14" imgW="1269449" imgH="431613" progId="Equation.3">
                  <p:embed/>
                </p:oleObj>
              </mc:Choice>
              <mc:Fallback>
                <p:oleObj name="公式" r:id="rId14" imgW="1269449" imgH="431613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95800"/>
                        <a:ext cx="2133600" cy="7270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024">
            <a:extLst>
              <a:ext uri="{FF2B5EF4-FFF2-40B4-BE49-F238E27FC236}">
                <a16:creationId xmlns:a16="http://schemas.microsoft.com/office/drawing/2014/main" id="{B5858B3A-BD00-4311-B0D7-5438734280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826125"/>
          <a:ext cx="14478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公式" r:id="rId16" imgW="901309" imgH="393529" progId="Equation.3">
                  <p:embed/>
                </p:oleObj>
              </mc:Choice>
              <mc:Fallback>
                <p:oleObj name="公式" r:id="rId16" imgW="901309" imgH="393529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826125"/>
                        <a:ext cx="1447800" cy="6334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2CBAAE3-DF68-4E5C-B932-8229DCDF9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7.5.2 </a:t>
            </a:r>
            <a:r>
              <a:rPr lang="en-US" altLang="zh-CN" sz="3200" b="1">
                <a:solidFill>
                  <a:srgbClr val="669900"/>
                </a:solidFill>
                <a:ea typeface="宋体" panose="02010600030101010101" pitchFamily="2" charset="-122"/>
              </a:rPr>
              <a:t>管</a:t>
            </a:r>
            <a:r>
              <a:rPr lang="zh-CN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材横波检测技术基础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9818AC8-E7CA-4413-A5B2-415B4AE67D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686800" cy="52482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/>
              <a:t>周向检测缺陷修正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</a:t>
            </a:r>
            <a:r>
              <a:rPr lang="zh-CN" altLang="en-US" sz="2000">
                <a:ea typeface="宋体" panose="02010600030101010101" pitchFamily="2" charset="-122"/>
              </a:rPr>
              <a:t>声程修正系数</a:t>
            </a:r>
            <a:r>
              <a:rPr lang="en-US" altLang="zh-CN" sz="2000">
                <a:ea typeface="宋体" panose="02010600030101010101" pitchFamily="2" charset="-122"/>
              </a:rPr>
              <a:t>μ</a:t>
            </a:r>
            <a:r>
              <a:rPr lang="zh-CN" altLang="en-US" sz="2000">
                <a:ea typeface="宋体" panose="02010600030101010101" pitchFamily="2" charset="-122"/>
              </a:rPr>
              <a:t>和跨距修正系数</a:t>
            </a:r>
            <a:r>
              <a:rPr lang="en-US" altLang="zh-CN" sz="2000">
                <a:ea typeface="宋体" panose="02010600030101010101" pitchFamily="2" charset="-122"/>
              </a:rPr>
              <a:t>m: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一次波检测内壁缺陷 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二次波检测外壁缺陷：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zh-CN" altLang="en-US" sz="2800">
              <a:ea typeface="宋体" panose="02010600030101010101" pitchFamily="2" charset="-122"/>
            </a:endParaRP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F6AFBD33-5874-47A1-839B-90593A6A8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32004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>
            <a:extLst>
              <a:ext uri="{FF2B5EF4-FFF2-40B4-BE49-F238E27FC236}">
                <a16:creationId xmlns:a16="http://schemas.microsoft.com/office/drawing/2014/main" id="{DABB328A-09EC-4619-BF12-BFCDADAC8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16764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0">
            <a:extLst>
              <a:ext uri="{FF2B5EF4-FFF2-40B4-BE49-F238E27FC236}">
                <a16:creationId xmlns:a16="http://schemas.microsoft.com/office/drawing/2014/main" id="{205FA84A-A953-46DE-8912-693B1B80F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86138"/>
            <a:ext cx="2133600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1">
            <a:extLst>
              <a:ext uri="{FF2B5EF4-FFF2-40B4-BE49-F238E27FC236}">
                <a16:creationId xmlns:a16="http://schemas.microsoft.com/office/drawing/2014/main" id="{21A3A3DF-32BF-4C02-A7F0-2A8B3AEDF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16513"/>
            <a:ext cx="2286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590DFB4-FD23-40B7-A638-4A3B16022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7.5.2 </a:t>
            </a:r>
            <a:r>
              <a:rPr lang="en-US" altLang="zh-CN" sz="3200" b="1">
                <a:solidFill>
                  <a:srgbClr val="669900"/>
                </a:solidFill>
                <a:ea typeface="宋体" panose="02010600030101010101" pitchFamily="2" charset="-122"/>
              </a:rPr>
              <a:t>管</a:t>
            </a:r>
            <a:r>
              <a:rPr lang="zh-CN" altLang="en-US" sz="3200" b="1">
                <a:solidFill>
                  <a:srgbClr val="669900"/>
                </a:solidFill>
                <a:ea typeface="宋体" panose="02010600030101010101" pitchFamily="2" charset="-122"/>
              </a:rPr>
              <a:t>材横波检测技术基础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59A307A-D917-4552-9576-3395B7A8A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/>
              <a:t>探头入射点与折射角测定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    </a:t>
            </a:r>
            <a:r>
              <a:rPr lang="en-US" altLang="zh-CN" sz="2400">
                <a:ea typeface="宋体" panose="02010600030101010101" pitchFamily="2" charset="-122"/>
              </a:rPr>
              <a:t>1</a:t>
            </a:r>
            <a:r>
              <a:rPr lang="zh-CN" altLang="en-US" sz="2400">
                <a:ea typeface="宋体" panose="02010600030101010101" pitchFamily="2" charset="-122"/>
              </a:rPr>
              <a:t>）入射点测定可利用试块直角边测；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     2</a:t>
            </a:r>
            <a:r>
              <a:rPr lang="zh-CN" altLang="en-US" sz="2400">
                <a:ea typeface="宋体" panose="02010600030101010101" pitchFamily="2" charset="-122"/>
              </a:rPr>
              <a:t>）折射角测定可利用圆柱试块靠近近表面</a:t>
            </a:r>
            <a:r>
              <a:rPr lang="en-US" altLang="zh-CN" sz="2400">
                <a:ea typeface="宋体" panose="02010600030101010101" pitchFamily="2" charset="-122"/>
              </a:rPr>
              <a:t>Φ1.5</a:t>
            </a:r>
            <a:r>
              <a:rPr lang="zh-CN" altLang="en-US" sz="2400">
                <a:ea typeface="宋体" panose="02010600030101010101" pitchFamily="2" charset="-122"/>
              </a:rPr>
              <a:t>横孔或外表面</a:t>
            </a:r>
            <a:r>
              <a:rPr lang="en-US" altLang="zh-CN" sz="2400">
                <a:ea typeface="宋体" panose="02010600030101010101" pitchFamily="2" charset="-122"/>
              </a:rPr>
              <a:t>V</a:t>
            </a:r>
            <a:r>
              <a:rPr lang="zh-CN" altLang="en-US" sz="2400">
                <a:ea typeface="宋体" panose="02010600030101010101" pitchFamily="2" charset="-122"/>
              </a:rPr>
              <a:t>形槽测试；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400">
                <a:ea typeface="宋体" panose="02010600030101010101" pitchFamily="2" charset="-122"/>
              </a:rPr>
              <a:t>     </a:t>
            </a: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6C4D35F4-6EC8-437B-AF18-9B79788C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41725"/>
            <a:ext cx="6553200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F8863276-D790-44EA-B0DC-1740AF11A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探头入射点与折射角测定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3DE5FCE-799D-4E2F-93DA-2A9D964A5F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05800" cy="5248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sz="2800">
                <a:ea typeface="宋体" panose="02010600030101010101" pitchFamily="2" charset="-122"/>
              </a:rPr>
              <a:t>3</a:t>
            </a:r>
            <a:r>
              <a:rPr lang="zh-CN" altLang="en-US" sz="2800">
                <a:ea typeface="宋体" panose="02010600030101010101" pitchFamily="2" charset="-122"/>
              </a:rPr>
              <a:t>）利用曲面内外璧槽测试。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简单办法：量出</a:t>
            </a:r>
            <a:r>
              <a:rPr lang="en-US" altLang="zh-CN" sz="2800">
                <a:ea typeface="宋体" panose="02010600030101010101" pitchFamily="2" charset="-122"/>
              </a:rPr>
              <a:t>W</a:t>
            </a:r>
            <a:r>
              <a:rPr lang="en-US" altLang="zh-CN" sz="2800" baseline="-25000">
                <a:ea typeface="宋体" panose="02010600030101010101" pitchFamily="2" charset="-122"/>
              </a:rPr>
              <a:t>S</a:t>
            </a:r>
            <a:r>
              <a:rPr lang="zh-CN" altLang="en-US" sz="2800">
                <a:ea typeface="宋体" panose="02010600030101010101" pitchFamily="2" charset="-122"/>
              </a:rPr>
              <a:t>和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弧长，利用</a:t>
            </a:r>
            <a:r>
              <a:rPr lang="en-US" altLang="zh-CN" sz="2800">
                <a:ea typeface="宋体" panose="02010600030101010101" pitchFamily="2" charset="-122"/>
              </a:rPr>
              <a:t>CAD1∶1</a:t>
            </a:r>
            <a:r>
              <a:rPr lang="zh-CN" altLang="en-US" sz="2800">
                <a:ea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作图，量出</a:t>
            </a:r>
            <a:r>
              <a:rPr lang="en-US" altLang="zh-CN" sz="2800">
                <a:ea typeface="宋体" panose="02010600030101010101" pitchFamily="2" charset="-122"/>
              </a:rPr>
              <a:t>β</a:t>
            </a:r>
            <a:r>
              <a:rPr lang="zh-CN" altLang="en-US" sz="2800">
                <a:ea typeface="宋体" panose="02010600030101010101" pitchFamily="2" charset="-122"/>
              </a:rPr>
              <a:t>和前沿，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根据量出的</a:t>
            </a:r>
            <a:r>
              <a:rPr lang="en-US" altLang="zh-CN" sz="2800">
                <a:ea typeface="宋体" panose="02010600030101010101" pitchFamily="2" charset="-122"/>
              </a:rPr>
              <a:t>W</a:t>
            </a:r>
            <a:r>
              <a:rPr lang="en-US" altLang="zh-CN" sz="2800" baseline="-25000">
                <a:ea typeface="宋体" panose="02010600030101010101" pitchFamily="2" charset="-122"/>
              </a:rPr>
              <a:t>S</a:t>
            </a:r>
            <a:r>
              <a:rPr lang="zh-CN" altLang="en-US" sz="2800">
                <a:ea typeface="宋体" panose="02010600030101010101" pitchFamily="2" charset="-122"/>
              </a:rPr>
              <a:t> 做声程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CN" sz="2800">
                <a:ea typeface="宋体" panose="02010600030101010101" pitchFamily="2" charset="-122"/>
              </a:rPr>
              <a:t>1∶1</a:t>
            </a:r>
            <a:r>
              <a:rPr lang="zh-CN" altLang="en-US" sz="2800">
                <a:ea typeface="宋体" panose="02010600030101010101" pitchFamily="2" charset="-122"/>
              </a:rPr>
              <a:t>定标。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833EEE13-1B2B-424F-B873-C9A5D145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4495800" cy="394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9" name="Object 1024">
            <a:extLst>
              <a:ext uri="{FF2B5EF4-FFF2-40B4-BE49-F238E27FC236}">
                <a16:creationId xmlns:a16="http://schemas.microsoft.com/office/drawing/2014/main" id="{BBEA2985-2590-4CD5-98C0-6DAC3EFA895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85800" y="2743200"/>
          <a:ext cx="35052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公式" r:id="rId4" imgW="1803400" imgH="482600" progId="Equation.3">
                  <p:embed/>
                </p:oleObj>
              </mc:Choice>
              <mc:Fallback>
                <p:oleObj name="公式" r:id="rId4" imgW="1803400" imgH="482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3505200" cy="9382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024">
            <a:extLst>
              <a:ext uri="{FF2B5EF4-FFF2-40B4-BE49-F238E27FC236}">
                <a16:creationId xmlns:a16="http://schemas.microsoft.com/office/drawing/2014/main" id="{8320C110-89F3-46DB-B0CE-50869B9C40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2813" y="1773238"/>
          <a:ext cx="47259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公式" r:id="rId6" imgW="1726451" imgH="253890" progId="Equation.3">
                  <p:embed/>
                </p:oleObj>
              </mc:Choice>
              <mc:Fallback>
                <p:oleObj name="公式" r:id="rId6" imgW="1726451" imgH="25389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773238"/>
                        <a:ext cx="4725987" cy="6953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97F93F-4C72-46CB-88D3-3F320AFFA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探头入射点与折射角测定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A78DACD-AD74-4500-A51A-7AA096E80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229600" cy="52482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/>
              <a:t>推荐测定入射点和折射角方法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zh-CN" altLang="en-US" sz="2400">
                <a:ea typeface="宋体" panose="02010600030101010101" pitchFamily="2" charset="-122"/>
              </a:rPr>
              <a:t>采用与工件曲率相同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400">
                <a:ea typeface="宋体" panose="02010600030101010101" pitchFamily="2" charset="-122"/>
              </a:rPr>
              <a:t>  的横孔试块测试；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400">
                <a:ea typeface="宋体" panose="02010600030101010101" pitchFamily="2" charset="-122"/>
              </a:rPr>
              <a:t> </a:t>
            </a: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7652" name="Picture 7">
            <a:extLst>
              <a:ext uri="{FF2B5EF4-FFF2-40B4-BE49-F238E27FC236}">
                <a16:creationId xmlns:a16="http://schemas.microsoft.com/office/drawing/2014/main" id="{90DF25E9-B129-4A63-89CF-42ABE499B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5534025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8">
            <a:extLst>
              <a:ext uri="{FF2B5EF4-FFF2-40B4-BE49-F238E27FC236}">
                <a16:creationId xmlns:a16="http://schemas.microsoft.com/office/drawing/2014/main" id="{D676D93B-7423-4215-8E20-DF5952DBD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33500"/>
            <a:ext cx="3581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9F57749-BF18-4773-9E34-91D666E31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探头入射点与折射角测定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22EE550-6937-47D3-B8D8-A1E58D9D8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229600" cy="5248275"/>
          </a:xfrm>
        </p:spPr>
        <p:txBody>
          <a:bodyPr/>
          <a:lstStyle/>
          <a:p>
            <a:pPr eaLnBrk="1" hangingPunct="1"/>
            <a:r>
              <a:rPr lang="zh-CN" altLang="en-US" sz="2400">
                <a:ea typeface="宋体" panose="02010600030101010101" pitchFamily="2" charset="-122"/>
              </a:rPr>
              <a:t>利用与工件曲率不同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的横孔试块测试。</a:t>
            </a:r>
          </a:p>
        </p:txBody>
      </p:sp>
      <p:pic>
        <p:nvPicPr>
          <p:cNvPr id="28676" name="Picture 5">
            <a:extLst>
              <a:ext uri="{FF2B5EF4-FFF2-40B4-BE49-F238E27FC236}">
                <a16:creationId xmlns:a16="http://schemas.microsoft.com/office/drawing/2014/main" id="{AE9196DE-F4B1-4A8E-A8AA-D5B6902C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40195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>
            <a:extLst>
              <a:ext uri="{FF2B5EF4-FFF2-40B4-BE49-F238E27FC236}">
                <a16:creationId xmlns:a16="http://schemas.microsoft.com/office/drawing/2014/main" id="{036425D4-BF74-4655-80FC-D13A6C75C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8862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23916ED-DD4F-4294-BBA8-24DE78883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探头入射点与折射角测定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5F73202-C2AD-49FF-9260-6B160AE69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2800">
                <a:ea typeface="宋体" panose="02010600030101010101" pitchFamily="2" charset="-122"/>
              </a:rPr>
              <a:t>本人编的地标：</a:t>
            </a:r>
            <a:r>
              <a:rPr lang="en-US" altLang="zh-CN" sz="2800">
                <a:ea typeface="宋体" panose="02010600030101010101" pitchFamily="2" charset="-122"/>
              </a:rPr>
              <a:t>DB35/T 902—2009</a:t>
            </a:r>
            <a:r>
              <a:rPr lang="zh-CN" altLang="en-US" sz="2800">
                <a:ea typeface="宋体" panose="02010600030101010101" pitchFamily="2" charset="-122"/>
              </a:rPr>
              <a:t>在役超高压水晶釜超声检测</a:t>
            </a:r>
          </a:p>
          <a:p>
            <a:pPr eaLnBrk="1" hangingPunct="1"/>
            <a:r>
              <a:rPr lang="zh-CN" altLang="en-US" sz="2400">
                <a:ea typeface="宋体" panose="02010600030101010101" pitchFamily="2" charset="-122"/>
              </a:rPr>
              <a:t>校准试块 </a:t>
            </a:r>
            <a:r>
              <a:rPr lang="en-US" altLang="zh-CN" sz="2400">
                <a:ea typeface="宋体" panose="02010600030101010101" pitchFamily="2" charset="-122"/>
              </a:rPr>
              <a:t>SJ</a:t>
            </a:r>
            <a:r>
              <a:rPr lang="zh-CN" altLang="en-US" sz="2400">
                <a:ea typeface="宋体" panose="02010600030101010101" pitchFamily="2" charset="-122"/>
              </a:rPr>
              <a:t>－</a:t>
            </a:r>
            <a:r>
              <a:rPr lang="en-US" altLang="zh-CN" sz="2400">
                <a:ea typeface="宋体" panose="02010600030101010101" pitchFamily="2" charset="-122"/>
              </a:rPr>
              <a:t>ⅠA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eaLnBrk="1" hangingPunct="1"/>
            <a:endParaRPr lang="zh-CN" altLang="en-US">
              <a:ea typeface="宋体" panose="02010600030101010101" pitchFamily="2" charset="-122"/>
            </a:endParaRP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简单办法：先测出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前沿，再测</a:t>
            </a:r>
            <a:r>
              <a:rPr lang="en-US" altLang="zh-CN" sz="2800">
                <a:ea typeface="宋体" panose="02010600030101010101" pitchFamily="2" charset="-122"/>
              </a:rPr>
              <a:t>φ2</a:t>
            </a:r>
            <a:r>
              <a:rPr lang="zh-CN" altLang="en-US" sz="2800">
                <a:ea typeface="宋体" panose="02010600030101010101" pitchFamily="2" charset="-122"/>
              </a:rPr>
              <a:t>孔，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量出</a:t>
            </a:r>
            <a:r>
              <a:rPr lang="en-US" altLang="zh-CN" sz="2800">
                <a:ea typeface="宋体" panose="02010600030101010101" pitchFamily="2" charset="-122"/>
              </a:rPr>
              <a:t>W</a:t>
            </a:r>
            <a:r>
              <a:rPr lang="en-US" altLang="zh-CN" sz="2800" baseline="-25000">
                <a:ea typeface="宋体" panose="02010600030101010101" pitchFamily="2" charset="-122"/>
              </a:rPr>
              <a:t>S</a:t>
            </a:r>
            <a:r>
              <a:rPr lang="zh-CN" altLang="en-US" sz="2800">
                <a:ea typeface="宋体" panose="02010600030101010101" pitchFamily="2" charset="-122"/>
              </a:rPr>
              <a:t>做声程</a:t>
            </a:r>
            <a:r>
              <a:rPr lang="en-US" altLang="zh-CN" sz="2800">
                <a:ea typeface="宋体" panose="02010600030101010101" pitchFamily="2" charset="-122"/>
              </a:rPr>
              <a:t>1∶1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定标，</a:t>
            </a:r>
            <a:r>
              <a:rPr lang="zh-CN" altLang="en-US">
                <a:ea typeface="宋体" panose="02010600030101010101" pitchFamily="2" charset="-122"/>
              </a:rPr>
              <a:t>利用</a:t>
            </a:r>
            <a:r>
              <a:rPr lang="en-US" altLang="zh-CN">
                <a:ea typeface="宋体" panose="02010600030101010101" pitchFamily="2" charset="-122"/>
              </a:rPr>
              <a:t>CAD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zh-CN">
                <a:ea typeface="宋体" panose="02010600030101010101" pitchFamily="2" charset="-122"/>
              </a:rPr>
              <a:t>1∶1</a:t>
            </a:r>
            <a:r>
              <a:rPr lang="zh-CN" altLang="en-US">
                <a:ea typeface="宋体" panose="02010600030101010101" pitchFamily="2" charset="-122"/>
              </a:rPr>
              <a:t>作图，量出</a:t>
            </a:r>
            <a:r>
              <a:rPr lang="en-US" altLang="zh-CN">
                <a:ea typeface="宋体" panose="02010600030101010101" pitchFamily="2" charset="-122"/>
              </a:rPr>
              <a:t>β</a:t>
            </a:r>
            <a:r>
              <a:rPr lang="zh-CN" altLang="en-US" sz="2800">
                <a:ea typeface="宋体" panose="02010600030101010101" pitchFamily="2" charset="-122"/>
              </a:rPr>
              <a:t> 。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8BFF30E3-7E63-4228-A6FD-2A104E99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C9649121-23E3-4D8D-907C-E0E8D8BAE8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362200"/>
          <a:ext cx="4495800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r:id="rId3" imgW="8772525" imgH="4200525" progId="AutoCAD.Drawing.16">
                  <p:embed/>
                </p:oleObj>
              </mc:Choice>
              <mc:Fallback>
                <p:oleObj r:id="rId3" imgW="8772525" imgH="4200525" progId="AutoCAD.Drawing.1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519" t="15985" r="6445" b="19969"/>
                      <a:stretch>
                        <a:fillRect/>
                      </a:stretch>
                    </p:blipFill>
                    <p:spPr bwMode="auto">
                      <a:xfrm>
                        <a:off x="3505200" y="2362200"/>
                        <a:ext cx="4495800" cy="43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0736913-981B-4923-A0C8-A4B41B8A0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探头入射点与折射角测定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8417205-4F49-4801-9E38-C7CADC32A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2800">
                <a:ea typeface="宋体" panose="02010600030101010101" pitchFamily="2" charset="-122"/>
              </a:rPr>
              <a:t>对比试块 </a:t>
            </a:r>
            <a:r>
              <a:rPr lang="en-US" altLang="zh-CN" sz="2800">
                <a:ea typeface="宋体" panose="02010600030101010101" pitchFamily="2" charset="-122"/>
              </a:rPr>
              <a:t>SJ</a:t>
            </a:r>
            <a:r>
              <a:rPr lang="zh-CN" altLang="en-US" sz="2800">
                <a:ea typeface="宋体" panose="02010600030101010101" pitchFamily="2" charset="-122"/>
              </a:rPr>
              <a:t>－</a:t>
            </a:r>
            <a:r>
              <a:rPr lang="en-US" altLang="zh-CN" sz="2800">
                <a:ea typeface="宋体" panose="02010600030101010101" pitchFamily="2" charset="-122"/>
              </a:rPr>
              <a:t>ⅡA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EF8FF295-72CF-44C2-ABC5-4BE4D789D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725" name="Object 4">
            <a:extLst>
              <a:ext uri="{FF2B5EF4-FFF2-40B4-BE49-F238E27FC236}">
                <a16:creationId xmlns:a16="http://schemas.microsoft.com/office/drawing/2014/main" id="{47514B85-7E07-40D4-9D29-9C3D25524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828800"/>
          <a:ext cx="5562600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r:id="rId3" imgW="11372850" imgH="7429500" progId="AutoCAD.Drawing.16">
                  <p:embed/>
                </p:oleObj>
              </mc:Choice>
              <mc:Fallback>
                <p:oleObj r:id="rId3" imgW="11372850" imgH="7429500" progId="AutoCAD.Drawing.1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491" t="14583" r="35486" b="37686"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5562600" cy="459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19B1474-C131-415D-A9E5-4F2614985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7.5  </a:t>
            </a:r>
            <a:r>
              <a:rPr lang="zh-CN" altLang="en-US">
                <a:ea typeface="宋体" panose="02010600030101010101" pitchFamily="2" charset="-122"/>
              </a:rPr>
              <a:t>管材超声波探伤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C4F5F17-6D6C-4116-B33A-524BF3E66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410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solidFill>
                  <a:srgbClr val="669900"/>
                </a:solidFill>
                <a:ea typeface="宋体" panose="02010600030101010101" pitchFamily="2" charset="-122"/>
              </a:rPr>
              <a:t>7.5.</a:t>
            </a:r>
            <a:r>
              <a:rPr lang="en-US" altLang="zh-CN" sz="1600" b="1">
                <a:solidFill>
                  <a:srgbClr val="669900"/>
                </a:solidFill>
                <a:ea typeface="宋体" panose="02010600030101010101" pitchFamily="2" charset="-122"/>
              </a:rPr>
              <a:t>3</a:t>
            </a:r>
            <a:r>
              <a:rPr lang="en-US" altLang="en-US" sz="16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r>
              <a:rPr lang="zh-CN" altLang="en-US" sz="1600" b="1">
                <a:solidFill>
                  <a:srgbClr val="669900"/>
                </a:solidFill>
                <a:ea typeface="宋体" panose="02010600030101010101" pitchFamily="2" charset="-122"/>
              </a:rPr>
              <a:t>小直径薄壁管探伤</a:t>
            </a:r>
            <a:r>
              <a:rPr lang="en-US" altLang="en-US" sz="16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endParaRPr lang="zh-CN" altLang="en-US" sz="1600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1600">
                <a:ea typeface="宋体" panose="02010600030101010101" pitchFamily="2" charset="-122"/>
              </a:rPr>
              <a:t>探伤前准备： 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zh-CN" sz="1600">
                <a:ea typeface="宋体" panose="02010600030101010101" pitchFamily="2" charset="-122"/>
              </a:rPr>
              <a:t>1</a:t>
            </a:r>
            <a:r>
              <a:rPr lang="zh-CN" altLang="en-US" sz="1600">
                <a:ea typeface="宋体" panose="02010600030101010101" pitchFamily="2" charset="-122"/>
              </a:rPr>
              <a:t>）清理被探管材表面的氧化皮，锈蚀、油污；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en-US" altLang="zh-CN" sz="1600">
                <a:ea typeface="宋体" panose="02010600030101010101" pitchFamily="2" charset="-122"/>
              </a:rPr>
              <a:t>      2</a:t>
            </a:r>
            <a:r>
              <a:rPr lang="zh-CN" altLang="en-US" sz="1600">
                <a:ea typeface="宋体" panose="02010600030101010101" pitchFamily="2" charset="-122"/>
              </a:rPr>
              <a:t>）考虑管材与探头相对运动的轨迹，相邻探头轨迹间距离考虑声束复盖范围；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en-US" altLang="zh-CN" sz="1600">
                <a:ea typeface="宋体" panose="02010600030101010101" pitchFamily="2" charset="-122"/>
              </a:rPr>
              <a:t>      3</a:t>
            </a:r>
            <a:r>
              <a:rPr lang="zh-CN" altLang="en-US" sz="1600">
                <a:ea typeface="宋体" panose="02010600030101010101" pitchFamily="2" charset="-122"/>
              </a:rPr>
              <a:t>）为避免由于缺陷取向等原因产生声波反射呈现定向性而发生漏检，应从两个相反方向各探一次。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1600">
                <a:ea typeface="宋体" panose="02010600030101010101" pitchFamily="2" charset="-122"/>
              </a:rPr>
              <a:t>接触法探伤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zh-CN" sz="1600">
                <a:ea typeface="宋体" panose="02010600030101010101" pitchFamily="2" charset="-122"/>
              </a:rPr>
              <a:t>1) </a:t>
            </a:r>
            <a:r>
              <a:rPr lang="zh-CN" altLang="en-US" sz="1600">
                <a:ea typeface="宋体" panose="02010600030101010101" pitchFamily="2" charset="-122"/>
              </a:rPr>
              <a:t>纵向缺陷探测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zh-CN" sz="1600">
                <a:ea typeface="宋体" panose="02010600030101010101" pitchFamily="2" charset="-122"/>
              </a:rPr>
              <a:t>2) </a:t>
            </a:r>
            <a:r>
              <a:rPr lang="zh-CN" altLang="en-US" sz="1600">
                <a:ea typeface="宋体" panose="02010600030101010101" pitchFamily="2" charset="-122"/>
              </a:rPr>
              <a:t>横向缺陷探测 </a:t>
            </a:r>
          </a:p>
        </p:txBody>
      </p:sp>
      <p:pic>
        <p:nvPicPr>
          <p:cNvPr id="31748" name="Picture 8">
            <a:extLst>
              <a:ext uri="{FF2B5EF4-FFF2-40B4-BE49-F238E27FC236}">
                <a16:creationId xmlns:a16="http://schemas.microsoft.com/office/drawing/2014/main" id="{DE3C9287-9156-4823-9C36-6F9D9A9D3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6934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901194-18CB-4568-825C-0F9AF708C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2750"/>
            <a:ext cx="8229600" cy="563563"/>
          </a:xfrm>
        </p:spPr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8F482BE-7C5E-47BA-A2CC-52F50F989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2971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CN" altLang="en-US">
                <a:ea typeface="宋体" panose="02010600030101010101" pitchFamily="2" charset="-122"/>
              </a:rPr>
              <a:t>板材分类：</a:t>
            </a:r>
            <a:r>
              <a:rPr lang="zh-CN" altLang="en-US" u="sng">
                <a:ea typeface="宋体" panose="02010600030101010101" pitchFamily="2" charset="-122"/>
              </a:rPr>
              <a:t> 薄板</a:t>
            </a:r>
            <a:r>
              <a:rPr lang="zh-CN" altLang="en-US">
                <a:ea typeface="宋体" panose="02010600030101010101" pitchFamily="2" charset="-122"/>
              </a:rPr>
              <a:t>：</a:t>
            </a:r>
            <a:r>
              <a:rPr lang="en-US" altLang="zh-CN">
                <a:ea typeface="宋体" panose="02010600030101010101" pitchFamily="2" charset="-122"/>
              </a:rPr>
              <a:t>δ&lt;6mm</a:t>
            </a:r>
            <a:r>
              <a:rPr lang="zh-CN" altLang="en-US">
                <a:ea typeface="宋体" panose="02010600030101010101" pitchFamily="2" charset="-122"/>
              </a:rPr>
              <a:t>； </a:t>
            </a:r>
            <a:r>
              <a:rPr lang="zh-CN" altLang="en-US" u="sng">
                <a:ea typeface="宋体" panose="02010600030101010101" pitchFamily="2" charset="-122"/>
              </a:rPr>
              <a:t>中板</a:t>
            </a:r>
            <a:r>
              <a:rPr lang="zh-CN" altLang="en-US">
                <a:ea typeface="宋体" panose="02010600030101010101" pitchFamily="2" charset="-122"/>
              </a:rPr>
              <a:t>：</a:t>
            </a:r>
            <a:r>
              <a:rPr lang="en-US" altLang="zh-CN">
                <a:ea typeface="宋体" panose="02010600030101010101" pitchFamily="2" charset="-122"/>
              </a:rPr>
              <a:t>6mm≤δ≤40 mm</a:t>
            </a:r>
            <a:r>
              <a:rPr lang="zh-CN" altLang="en-US">
                <a:ea typeface="宋体" panose="02010600030101010101" pitchFamily="2" charset="-122"/>
              </a:rPr>
              <a:t>；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u="sng">
                <a:latin typeface="宋体" panose="02010600030101010101" pitchFamily="2" charset="-122"/>
                <a:ea typeface="宋体" panose="02010600030101010101" pitchFamily="2" charset="-122"/>
              </a:rPr>
              <a:t>厚板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δ&gt;40mm</a:t>
            </a:r>
            <a:endParaRPr lang="en-US" altLang="zh-CN" b="1">
              <a:solidFill>
                <a:srgbClr val="6699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669900"/>
                </a:solidFill>
                <a:ea typeface="宋体" panose="02010600030101010101" pitchFamily="2" charset="-122"/>
              </a:rPr>
              <a:t>7.1.1 </a:t>
            </a:r>
            <a:r>
              <a:rPr lang="zh-CN" altLang="en-US" b="1">
                <a:solidFill>
                  <a:srgbClr val="669900"/>
                </a:solidFill>
                <a:ea typeface="宋体" panose="02010600030101010101" pitchFamily="2" charset="-122"/>
              </a:rPr>
              <a:t>钢板中常见缺陷</a:t>
            </a:r>
            <a:r>
              <a:rPr lang="zh-CN" altLang="en-US">
                <a:ea typeface="宋体" panose="02010600030101010101" pitchFamily="2" charset="-122"/>
              </a:rPr>
              <a:t>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 分层、白点（存在于内部）；折迭、重皮、裂纹（存在于表面）。</a:t>
            </a:r>
          </a:p>
        </p:txBody>
      </p:sp>
      <p:pic>
        <p:nvPicPr>
          <p:cNvPr id="5124" name="Picture 7" descr="200758144327822">
            <a:extLst>
              <a:ext uri="{FF2B5EF4-FFF2-40B4-BE49-F238E27FC236}">
                <a16:creationId xmlns:a16="http://schemas.microsoft.com/office/drawing/2014/main" id="{6D29A8AE-EFEC-4416-B338-782FA6CD4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5486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AE986BE-5289-4975-9AA9-AD65F23AA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1) </a:t>
            </a:r>
            <a:r>
              <a:rPr lang="zh-CN" altLang="en-US" sz="3200">
                <a:ea typeface="宋体" panose="02010600030101010101" pitchFamily="2" charset="-122"/>
              </a:rPr>
              <a:t>纵向缺陷探测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45AAD5A-5327-4C4C-89A2-64F771718D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82000" cy="52482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 b="1">
                <a:ea typeface="宋体" panose="02010600030101010101" pitchFamily="2" charset="-122"/>
              </a:rPr>
              <a:t>4.5  </a:t>
            </a:r>
            <a:r>
              <a:rPr lang="zh-CN" altLang="en-US" sz="2000">
                <a:ea typeface="宋体" panose="02010600030101010101" pitchFamily="2" charset="-122"/>
              </a:rPr>
              <a:t>承压设备用无缝钢管超声检测和质量分级（</a:t>
            </a:r>
            <a:r>
              <a:rPr lang="en-US" altLang="zh-CN" sz="2000">
                <a:ea typeface="宋体" panose="02010600030101010101" pitchFamily="2" charset="-122"/>
              </a:rPr>
              <a:t>JB/T4730</a:t>
            </a:r>
            <a:r>
              <a:rPr lang="zh-CN" altLang="en-US" sz="2000">
                <a:ea typeface="宋体" panose="02010600030101010101" pitchFamily="2" charset="-122"/>
              </a:rPr>
              <a:t>）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试块：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4.5.4.1  </a:t>
            </a:r>
            <a:r>
              <a:rPr lang="zh-CN" altLang="en-US" sz="2000">
                <a:ea typeface="宋体" panose="02010600030101010101" pitchFamily="2" charset="-122"/>
              </a:rPr>
              <a:t>检测设备由超声波探伤仪、探头和其他机械传动装置及辅助装置等组成。检测频率为</a:t>
            </a:r>
            <a:r>
              <a:rPr lang="en-US" altLang="zh-CN" sz="2000">
                <a:ea typeface="宋体" panose="02010600030101010101" pitchFamily="2" charset="-122"/>
              </a:rPr>
              <a:t>2.5MHz</a:t>
            </a:r>
            <a:r>
              <a:rPr lang="zh-CN" altLang="en-US" sz="2000">
                <a:ea typeface="宋体" panose="02010600030101010101" pitchFamily="2" charset="-122"/>
              </a:rPr>
              <a:t>～</a:t>
            </a:r>
            <a:r>
              <a:rPr lang="en-US" altLang="zh-CN" sz="2000">
                <a:ea typeface="宋体" panose="02010600030101010101" pitchFamily="2" charset="-122"/>
              </a:rPr>
              <a:t>5MHz</a:t>
            </a:r>
            <a:r>
              <a:rPr lang="zh-CN" altLang="en-US" sz="2000">
                <a:ea typeface="宋体" panose="02010600030101010101" pitchFamily="2" charset="-122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4.5.4.2  </a:t>
            </a:r>
            <a:r>
              <a:rPr lang="zh-CN" altLang="en-US" sz="2000">
                <a:ea typeface="宋体" panose="02010600030101010101" pitchFamily="2" charset="-122"/>
              </a:rPr>
              <a:t>液浸法检测使用线聚焦或点聚焦探头。接触法检测使用与钢管表面吻合良好的斜探头或聚焦斜探头。单个探头压电晶片长度或直径小于或等于</a:t>
            </a:r>
            <a:r>
              <a:rPr lang="en-US" altLang="zh-CN" sz="2000">
                <a:ea typeface="宋体" panose="02010600030101010101" pitchFamily="2" charset="-122"/>
              </a:rPr>
              <a:t>25mm</a:t>
            </a:r>
            <a:r>
              <a:rPr lang="zh-CN" altLang="en-US" sz="2000">
                <a:ea typeface="宋体" panose="02010600030101010101" pitchFamily="2" charset="-122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000">
              <a:ea typeface="宋体" panose="02010600030101010101" pitchFamily="2" charset="-122"/>
            </a:endParaRP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F8A3ABE8-BEC1-4A62-811A-70EB1831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251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1094" name="Group 86">
            <a:extLst>
              <a:ext uri="{FF2B5EF4-FFF2-40B4-BE49-F238E27FC236}">
                <a16:creationId xmlns:a16="http://schemas.microsoft.com/office/drawing/2014/main" id="{82A69CD7-A1C4-4D22-94B8-B968CC6B5C8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14800" y="1676400"/>
          <a:ext cx="4648200" cy="151765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级别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长度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mm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深度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占壁厚的百分比，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%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Ⅰ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0.2mm≤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≤1mm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Ⅱ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0.2mm≤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≤2mm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Ⅲ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0.2mm≤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≤3mm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C08BF0-BA6C-481B-B73C-0A0DCF52E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1) </a:t>
            </a:r>
            <a:r>
              <a:rPr lang="zh-CN" altLang="en-US" sz="3200">
                <a:ea typeface="宋体" panose="02010600030101010101" pitchFamily="2" charset="-122"/>
              </a:rPr>
              <a:t>纵向缺陷探测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E5A35EC-DBE9-4634-B00B-80633E867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4.5.5  </a:t>
            </a:r>
            <a:r>
              <a:rPr lang="zh-CN" altLang="en-US" sz="2000">
                <a:ea typeface="宋体" panose="02010600030101010101" pitchFamily="2" charset="-122"/>
              </a:rPr>
              <a:t>灵敏度的确定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4.5.5.1  </a:t>
            </a:r>
            <a:r>
              <a:rPr lang="zh-CN" altLang="en-US" sz="2000">
                <a:ea typeface="宋体" panose="02010600030101010101" pitchFamily="2" charset="-122"/>
              </a:rPr>
              <a:t>直接接触法横波基准灵敏度的确定，可直接在对比试样上将内壁人工</a:t>
            </a:r>
            <a:r>
              <a:rPr lang="en-US" altLang="zh-CN" sz="2000">
                <a:ea typeface="宋体" panose="02010600030101010101" pitchFamily="2" charset="-122"/>
              </a:rPr>
              <a:t>V</a:t>
            </a:r>
            <a:r>
              <a:rPr lang="zh-CN" altLang="en-US" sz="2000">
                <a:ea typeface="宋体" panose="02010600030101010101" pitchFamily="2" charset="-122"/>
              </a:rPr>
              <a:t>形槽的回波高度调到荧光屏满刻度的</a:t>
            </a:r>
            <a:r>
              <a:rPr lang="en-US" altLang="zh-CN" sz="2000">
                <a:ea typeface="宋体" panose="02010600030101010101" pitchFamily="2" charset="-122"/>
              </a:rPr>
              <a:t>80%</a:t>
            </a:r>
            <a:r>
              <a:rPr lang="zh-CN" altLang="en-US" sz="2000">
                <a:ea typeface="宋体" panose="02010600030101010101" pitchFamily="2" charset="-122"/>
              </a:rPr>
              <a:t>，再移动探头，找出外壁人工</a:t>
            </a:r>
            <a:r>
              <a:rPr lang="en-US" altLang="zh-CN" sz="2000">
                <a:ea typeface="宋体" panose="02010600030101010101" pitchFamily="2" charset="-122"/>
              </a:rPr>
              <a:t>V</a:t>
            </a:r>
            <a:r>
              <a:rPr lang="zh-CN" altLang="en-US" sz="2000">
                <a:ea typeface="宋体" panose="02010600030101010101" pitchFamily="2" charset="-122"/>
              </a:rPr>
              <a:t>形槽的最大回波，在荧光屏上标出，连接两点即为距离</a:t>
            </a:r>
            <a:r>
              <a:rPr lang="en-US" altLang="zh-CN" sz="2000">
                <a:ea typeface="宋体" panose="02010600030101010101" pitchFamily="2" charset="-122"/>
              </a:rPr>
              <a:t>-</a:t>
            </a:r>
            <a:r>
              <a:rPr lang="zh-CN" altLang="en-US" sz="2000">
                <a:ea typeface="宋体" panose="02010600030101010101" pitchFamily="2" charset="-122"/>
              </a:rPr>
              <a:t>波幅曲线，作为检测时的基准灵敏度。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4.5.5.2  </a:t>
            </a:r>
            <a:r>
              <a:rPr lang="zh-CN" altLang="en-US" sz="2000">
                <a:ea typeface="宋体" panose="02010600030101010101" pitchFamily="2" charset="-122"/>
              </a:rPr>
              <a:t>液浸法基准灵敏度按下述方法确定：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</a:t>
            </a:r>
            <a:r>
              <a:rPr lang="en-US" altLang="zh-CN" sz="2000">
                <a:ea typeface="宋体" panose="02010600030101010101" pitchFamily="2" charset="-122"/>
              </a:rPr>
              <a:t>a</a:t>
            </a:r>
            <a:r>
              <a:rPr lang="zh-CN" altLang="en-US" sz="2000">
                <a:ea typeface="宋体" panose="02010600030101010101" pitchFamily="2" charset="-122"/>
              </a:rPr>
              <a:t>） 水层距离应根据聚焦探头的焦距来确定；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</a:t>
            </a:r>
            <a:r>
              <a:rPr lang="en-US" altLang="zh-CN" sz="2000">
                <a:ea typeface="宋体" panose="02010600030101010101" pitchFamily="2" charset="-122"/>
              </a:rPr>
              <a:t>b</a:t>
            </a:r>
            <a:r>
              <a:rPr lang="zh-CN" altLang="en-US" sz="2000">
                <a:ea typeface="宋体" panose="02010600030101010101" pitchFamily="2" charset="-122"/>
              </a:rPr>
              <a:t>） 调整时，一面用适当的速度转动管子，一面将探头慢慢偏心，使对比试样管内、外表面人工缺陷所产生的回波幅度均达到荧光屏满刻度的</a:t>
            </a:r>
            <a:r>
              <a:rPr lang="en-US" altLang="zh-CN" sz="2000">
                <a:ea typeface="宋体" panose="02010600030101010101" pitchFamily="2" charset="-122"/>
              </a:rPr>
              <a:t>50%</a:t>
            </a:r>
            <a:r>
              <a:rPr lang="zh-CN" altLang="en-US" sz="2000">
                <a:ea typeface="宋体" panose="02010600030101010101" pitchFamily="2" charset="-122"/>
              </a:rPr>
              <a:t>，以此作为基准灵敏度。如不能达到此要求，也可在内、外槽设立不同的报警电平。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4.5.5.3  </a:t>
            </a:r>
            <a:r>
              <a:rPr lang="zh-CN" altLang="en-US" sz="2000">
                <a:ea typeface="宋体" panose="02010600030101010101" pitchFamily="2" charset="-122"/>
              </a:rPr>
              <a:t>扫查灵敏度一般应比基准灵敏度高</a:t>
            </a:r>
            <a:r>
              <a:rPr lang="en-US" altLang="zh-CN" sz="2000">
                <a:ea typeface="宋体" panose="02010600030101010101" pitchFamily="2" charset="-122"/>
              </a:rPr>
              <a:t>6dB</a:t>
            </a:r>
            <a:r>
              <a:rPr lang="zh-CN" altLang="en-US" sz="2000"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4.5.6</a:t>
            </a:r>
            <a:r>
              <a:rPr lang="zh-CN" altLang="en-US" sz="2000">
                <a:ea typeface="宋体" panose="02010600030101010101" pitchFamily="2" charset="-122"/>
              </a:rPr>
              <a:t>验收要求：无缝钢管的判废要求按相应技术文件规定。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4.5.7</a:t>
            </a:r>
            <a:r>
              <a:rPr lang="zh-CN" altLang="en-US" sz="2000">
                <a:ea typeface="宋体" panose="02010600030101010101" pitchFamily="2" charset="-122"/>
              </a:rPr>
              <a:t>结果评定：若缺陷回波幅度大于或等于相应的对比试块人工缺陷回波，则判为不合格。不合格品允许重新处理，处理后仍按本标准进行超声检测和质量等级评定。</a:t>
            </a:r>
            <a:r>
              <a:rPr lang="zh-CN" altLang="en-US" sz="2400"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68CEFAA-8A7A-4526-904F-D1CB4DA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2) </a:t>
            </a:r>
            <a:r>
              <a:rPr lang="zh-CN" altLang="en-US" sz="3200">
                <a:ea typeface="宋体" panose="02010600030101010101" pitchFamily="2" charset="-122"/>
              </a:rPr>
              <a:t>横向缺陷探测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24C936C-A6B0-470C-A28E-B3397955E0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05800" cy="5248275"/>
          </a:xfrm>
        </p:spPr>
        <p:txBody>
          <a:bodyPr/>
          <a:lstStyle/>
          <a:p>
            <a:pPr eaLnBrk="1" hangingPunct="1"/>
            <a:r>
              <a:rPr lang="zh-CN" altLang="en-US" sz="2000">
                <a:ea typeface="宋体" panose="02010600030101010101" pitchFamily="2" charset="-122"/>
              </a:rPr>
              <a:t>附录</a:t>
            </a:r>
            <a:r>
              <a:rPr lang="en-US" altLang="zh-CN" sz="2000">
                <a:ea typeface="宋体" panose="02010600030101010101" pitchFamily="2" charset="-122"/>
              </a:rPr>
              <a:t>D</a:t>
            </a:r>
            <a:r>
              <a:rPr lang="zh-CN" altLang="en-US" sz="2000">
                <a:ea typeface="宋体" panose="02010600030101010101" pitchFamily="2" charset="-122"/>
              </a:rPr>
              <a:t>：承压设备全熔化焊用高压无缝钢管轴向横波检测</a:t>
            </a: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/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D.2  </a:t>
            </a:r>
            <a:r>
              <a:rPr lang="zh-CN" altLang="en-US" sz="2000">
                <a:ea typeface="宋体" panose="02010600030101010101" pitchFamily="2" charset="-122"/>
              </a:rPr>
              <a:t>检测设备：检测设备由超声波探伤仪、斜探头等组成，探头应与钢管表面吻合良好，晶片长度小于或等于</a:t>
            </a:r>
            <a:r>
              <a:rPr lang="en-US" altLang="zh-CN" sz="2000">
                <a:ea typeface="宋体" panose="02010600030101010101" pitchFamily="2" charset="-122"/>
              </a:rPr>
              <a:t>25mm</a:t>
            </a:r>
            <a:r>
              <a:rPr lang="zh-CN" altLang="en-US" sz="2000">
                <a:ea typeface="宋体" panose="02010600030101010101" pitchFamily="2" charset="-122"/>
              </a:rPr>
              <a:t>，探头频率为</a:t>
            </a:r>
            <a:r>
              <a:rPr lang="en-US" altLang="zh-CN" sz="2000">
                <a:ea typeface="宋体" panose="02010600030101010101" pitchFamily="2" charset="-122"/>
              </a:rPr>
              <a:t>2.5 MHz</a:t>
            </a:r>
            <a:r>
              <a:rPr lang="zh-CN" altLang="en-US" sz="2000">
                <a:ea typeface="宋体" panose="02010600030101010101" pitchFamily="2" charset="-122"/>
              </a:rPr>
              <a:t>～</a:t>
            </a:r>
            <a:r>
              <a:rPr lang="en-US" altLang="zh-CN" sz="2000">
                <a:ea typeface="宋体" panose="02010600030101010101" pitchFamily="2" charset="-122"/>
              </a:rPr>
              <a:t>5MHz</a:t>
            </a:r>
            <a:r>
              <a:rPr lang="zh-CN" altLang="en-US" sz="2000">
                <a:ea typeface="宋体" panose="02010600030101010101" pitchFamily="2" charset="-122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D.3.3  </a:t>
            </a:r>
            <a:r>
              <a:rPr lang="zh-CN" altLang="en-US" sz="2000">
                <a:ea typeface="宋体" panose="02010600030101010101" pitchFamily="2" charset="-122"/>
              </a:rPr>
              <a:t>钢管横向缺陷检测试块的人工缺陷槽一般在外表面加工，当外径大于或等于</a:t>
            </a:r>
            <a:r>
              <a:rPr lang="en-US" altLang="zh-CN" sz="2000">
                <a:ea typeface="宋体" panose="02010600030101010101" pitchFamily="2" charset="-122"/>
              </a:rPr>
              <a:t>80mm</a:t>
            </a:r>
            <a:r>
              <a:rPr lang="zh-CN" altLang="en-US" sz="2000">
                <a:ea typeface="宋体" panose="02010600030101010101" pitchFamily="2" charset="-122"/>
              </a:rPr>
              <a:t>且壁厚大于或等于</a:t>
            </a:r>
            <a:r>
              <a:rPr lang="en-US" altLang="zh-CN" sz="2000">
                <a:ea typeface="宋体" panose="02010600030101010101" pitchFamily="2" charset="-122"/>
              </a:rPr>
              <a:t>10mm</a:t>
            </a:r>
            <a:r>
              <a:rPr lang="zh-CN" altLang="en-US" sz="2000">
                <a:ea typeface="宋体" panose="02010600030101010101" pitchFamily="2" charset="-122"/>
              </a:rPr>
              <a:t>时，应同时在内、外表面加工。同一个试块内、外表面人工缺陷沿钢管轴向应有足够的间距，以便在调试时容易分辨。</a:t>
            </a:r>
            <a:r>
              <a:rPr lang="zh-CN" altLang="en-US" sz="2800">
                <a:ea typeface="宋体" panose="02010600030101010101" pitchFamily="2" charset="-122"/>
              </a:rPr>
              <a:t>  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AFE61255-C28C-4AD3-9143-45B8CBDD4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451225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5192" name="Group 88">
            <a:extLst>
              <a:ext uri="{FF2B5EF4-FFF2-40B4-BE49-F238E27FC236}">
                <a16:creationId xmlns:a16="http://schemas.microsoft.com/office/drawing/2014/main" id="{B6366A65-6268-4D78-891F-E2D4389E7DE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14800" y="1676400"/>
          <a:ext cx="4572000" cy="1858963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长度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人工缺陷槽深度</a:t>
                      </a:r>
                      <a:r>
                        <a:rPr kumimoji="0" lang="en-US" altLang="zh-CN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Ⅰ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公称壁厚的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5%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，最小为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，最大为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Ⅱ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公称壁厚的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8%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，最小为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，最大为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Ⅲ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公称壁厚的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10%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，最小为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</a:t>
                      </a:r>
                      <a:r>
                        <a:rPr kumimoji="0" lang="zh-CN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，最大为</a:t>
                      </a: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3.0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7273425-168E-41A2-8A38-30EAF2D22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2) </a:t>
            </a:r>
            <a:r>
              <a:rPr lang="zh-CN" altLang="en-US" sz="3200">
                <a:ea typeface="宋体" panose="02010600030101010101" pitchFamily="2" charset="-122"/>
              </a:rPr>
              <a:t>横向缺陷探测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D91076A-765C-418F-94EB-CC687CCD2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D.4 </a:t>
            </a:r>
            <a:r>
              <a:rPr lang="zh-CN" altLang="en-US" sz="2800">
                <a:ea typeface="宋体" panose="02010600030101010101" pitchFamily="2" charset="-122"/>
              </a:rPr>
              <a:t>基准灵敏度确定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D.4.1  </a:t>
            </a:r>
            <a:r>
              <a:rPr lang="zh-CN" altLang="en-US" sz="2800">
                <a:ea typeface="宋体" panose="02010600030101010101" pitchFamily="2" charset="-122"/>
              </a:rPr>
              <a:t>可直接在对比试块上将</a:t>
            </a:r>
            <a:r>
              <a:rPr lang="en-US" altLang="zh-CN" sz="2800">
                <a:ea typeface="宋体" panose="02010600030101010101" pitchFamily="2" charset="-122"/>
              </a:rPr>
              <a:t>V</a:t>
            </a:r>
            <a:r>
              <a:rPr lang="zh-CN" altLang="en-US" sz="2800">
                <a:ea typeface="宋体" panose="02010600030101010101" pitchFamily="2" charset="-122"/>
              </a:rPr>
              <a:t>形槽的反射回波幅度调节为荧光屏满刻度的</a:t>
            </a:r>
            <a:r>
              <a:rPr lang="en-US" altLang="zh-CN" sz="2800">
                <a:ea typeface="宋体" panose="02010600030101010101" pitchFamily="2" charset="-122"/>
              </a:rPr>
              <a:t>50%</a:t>
            </a:r>
            <a:r>
              <a:rPr lang="zh-CN" altLang="en-US" sz="2800">
                <a:ea typeface="宋体" panose="02010600030101010101" pitchFamily="2" charset="-122"/>
              </a:rPr>
              <a:t>，以此作为基准灵敏度。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D.4.2  </a:t>
            </a:r>
            <a:r>
              <a:rPr lang="zh-CN" altLang="en-US" sz="2800">
                <a:ea typeface="宋体" panose="02010600030101010101" pitchFamily="2" charset="-122"/>
              </a:rPr>
              <a:t>对于内、外表面加工槽的对比试块，应将内表面槽的回波幅度调到满刻度的</a:t>
            </a:r>
            <a:r>
              <a:rPr lang="en-US" altLang="zh-CN" sz="2800">
                <a:ea typeface="宋体" panose="02010600030101010101" pitchFamily="2" charset="-122"/>
              </a:rPr>
              <a:t>80%</a:t>
            </a:r>
            <a:r>
              <a:rPr lang="zh-CN" altLang="en-US" sz="2800">
                <a:ea typeface="宋体" panose="02010600030101010101" pitchFamily="2" charset="-122"/>
              </a:rPr>
              <a:t>。然后再将外表面槽的反射回波幅度点标在荧光屏上，作出距离</a:t>
            </a:r>
            <a:r>
              <a:rPr lang="en-US" altLang="zh-CN" sz="2800">
                <a:ea typeface="宋体" panose="02010600030101010101" pitchFamily="2" charset="-122"/>
              </a:rPr>
              <a:t>-</a:t>
            </a:r>
            <a:r>
              <a:rPr lang="zh-CN" altLang="en-US" sz="2800">
                <a:ea typeface="宋体" panose="02010600030101010101" pitchFamily="2" charset="-122"/>
              </a:rPr>
              <a:t>波幅曲线。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D.5  </a:t>
            </a:r>
            <a:r>
              <a:rPr lang="zh-CN" altLang="en-US" sz="2800">
                <a:ea typeface="宋体" panose="02010600030101010101" pitchFamily="2" charset="-122"/>
              </a:rPr>
              <a:t>结果评定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D.5.1  </a:t>
            </a:r>
            <a:r>
              <a:rPr lang="zh-CN" altLang="en-US" sz="2800">
                <a:ea typeface="宋体" panose="02010600030101010101" pitchFamily="2" charset="-122"/>
              </a:rPr>
              <a:t>若缺陷回波幅度大于或等于人工缺陷的基准回波幅度或是高于距离</a:t>
            </a:r>
            <a:r>
              <a:rPr lang="en-US" altLang="zh-CN" sz="2800">
                <a:ea typeface="宋体" panose="02010600030101010101" pitchFamily="2" charset="-122"/>
              </a:rPr>
              <a:t>-</a:t>
            </a:r>
            <a:r>
              <a:rPr lang="zh-CN" altLang="en-US" sz="2800">
                <a:ea typeface="宋体" panose="02010600030101010101" pitchFamily="2" charset="-122"/>
              </a:rPr>
              <a:t>波幅曲线，则该钢管为不合格。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D.5.2  </a:t>
            </a:r>
            <a:r>
              <a:rPr lang="zh-CN" altLang="en-US" sz="2800">
                <a:ea typeface="宋体" panose="02010600030101010101" pitchFamily="2" charset="-122"/>
              </a:rPr>
              <a:t>合格级别的确定由合同双方商定。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18D9703A-FF8A-4CE1-B9AC-6B4CE5BEE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8148A07-0E4C-40FA-BD86-FF5E92A8C4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05800" cy="52482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水浸探伤探测参数选择：线聚焦或点聚焦探头，</a:t>
            </a:r>
            <a:r>
              <a:rPr lang="en-US" altLang="zh-CN" sz="2000">
                <a:ea typeface="宋体" panose="02010600030101010101" pitchFamily="2" charset="-122"/>
              </a:rPr>
              <a:t>2.5</a:t>
            </a:r>
            <a:r>
              <a:rPr lang="zh-CN" altLang="en-US" sz="2000">
                <a:ea typeface="宋体" panose="02010600030101010101" pitchFamily="2" charset="-122"/>
              </a:rPr>
              <a:t>～</a:t>
            </a:r>
            <a:r>
              <a:rPr lang="en-US" altLang="zh-CN" sz="2000">
                <a:ea typeface="宋体" panose="02010600030101010101" pitchFamily="2" charset="-122"/>
              </a:rPr>
              <a:t>5MH</a:t>
            </a:r>
            <a:r>
              <a:rPr lang="en-US" altLang="zh-CN" sz="2000" baseline="-25000">
                <a:ea typeface="宋体" panose="02010600030101010101" pitchFamily="2" charset="-122"/>
              </a:rPr>
              <a:t>Z</a:t>
            </a:r>
            <a:r>
              <a:rPr lang="zh-CN" altLang="en-US" sz="20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聚焦探头声透镜曲率半径：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对有机玻璃透镜水浸检测：</a:t>
            </a:r>
            <a:r>
              <a:rPr lang="en-US" altLang="zh-CN" sz="2000">
                <a:ea typeface="宋体" panose="02010600030101010101" pitchFamily="2" charset="-122"/>
              </a:rPr>
              <a:t>r=0.46F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 u="sng">
                <a:ea typeface="宋体" panose="02010600030101010101" pitchFamily="2" charset="-122"/>
              </a:rPr>
              <a:t>水浸检测钢管平均偏心距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zh-CN" altLang="en-US" sz="2000">
                <a:ea typeface="宋体" panose="02010600030101010101" pitchFamily="2" charset="-122"/>
              </a:rPr>
              <a:t>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 u="sng">
                <a:ea typeface="宋体" panose="02010600030101010101" pitchFamily="2" charset="-122"/>
              </a:rPr>
              <a:t>水层厚度</a:t>
            </a:r>
            <a:r>
              <a:rPr lang="en-US" altLang="zh-CN" sz="2000" u="sng">
                <a:ea typeface="宋体" panose="02010600030101010101" pitchFamily="2" charset="-122"/>
              </a:rPr>
              <a:t>H</a:t>
            </a:r>
            <a:r>
              <a:rPr lang="zh-CN" altLang="en-US" sz="2000">
                <a:ea typeface="宋体" panose="02010600030101010101" pitchFamily="2" charset="-122"/>
              </a:rPr>
              <a:t>即为探头晶片离开管壁的距离：</a:t>
            </a:r>
            <a:r>
              <a:rPr lang="en-US" altLang="zh-CN" sz="2000">
                <a:ea typeface="宋体" panose="02010600030101010101" pitchFamily="2" charset="-122"/>
              </a:rPr>
              <a:t>H&gt;x</a:t>
            </a:r>
            <a:r>
              <a:rPr lang="en-US" altLang="zh-CN" sz="2000" i="1" baseline="-25000">
                <a:ea typeface="宋体" panose="02010600030101010101" pitchFamily="2" charset="-122"/>
              </a:rPr>
              <a:t>s</a:t>
            </a:r>
            <a:endParaRPr lang="zh-CN" altLang="en-US" sz="2000" i="1" baseline="-25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 </a:t>
            </a:r>
            <a:r>
              <a:rPr lang="en-US" altLang="zh-CN" sz="2000">
                <a:ea typeface="宋体" panose="02010600030101010101" pitchFamily="2" charset="-122"/>
              </a:rPr>
              <a:t>H=x</a:t>
            </a:r>
            <a:r>
              <a:rPr lang="en-US" altLang="zh-CN" sz="2000" baseline="-25000">
                <a:ea typeface="宋体" panose="02010600030101010101" pitchFamily="2" charset="-122"/>
              </a:rPr>
              <a:t>S</a:t>
            </a:r>
            <a:r>
              <a:rPr lang="zh-CN" altLang="en-US" sz="2000">
                <a:ea typeface="宋体" panose="02010600030101010101" pitchFamily="2" charset="-122"/>
              </a:rPr>
              <a:t>，即二次重合法。</a:t>
            </a:r>
            <a:endParaRPr lang="en-US" altLang="zh-CN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ea typeface="宋体" panose="02010600030101010101" pitchFamily="2" charset="-122"/>
              </a:rPr>
              <a:t>    </a:t>
            </a:r>
            <a:r>
              <a:rPr lang="zh-CN" altLang="en-US" sz="2000" u="sng">
                <a:ea typeface="宋体" panose="02010600030101010101" pitchFamily="2" charset="-122"/>
              </a:rPr>
              <a:t>焦距</a:t>
            </a:r>
            <a:r>
              <a:rPr lang="zh-CN" altLang="en-US" sz="2000">
                <a:ea typeface="宋体" panose="02010600030101010101" pitchFamily="2" charset="-122"/>
              </a:rPr>
              <a:t>：焦点落在与声束轴线垂直的管心线上。</a:t>
            </a:r>
            <a:r>
              <a:rPr lang="en-US" altLang="zh-CN" sz="2000">
                <a:ea typeface="宋体" panose="02010600030101010101" pitchFamily="2" charset="-122"/>
              </a:rPr>
              <a:t>     </a:t>
            </a:r>
            <a:endParaRPr lang="zh-CN" altLang="en-US" sz="2000">
              <a:ea typeface="宋体" panose="02010600030101010101" pitchFamily="2" charset="-122"/>
            </a:endParaRPr>
          </a:p>
        </p:txBody>
      </p:sp>
      <p:graphicFrame>
        <p:nvGraphicFramePr>
          <p:cNvPr id="36868" name="Object 1024">
            <a:extLst>
              <a:ext uri="{FF2B5EF4-FFF2-40B4-BE49-F238E27FC236}">
                <a16:creationId xmlns:a16="http://schemas.microsoft.com/office/drawing/2014/main" id="{694C193B-F3E9-4B0A-90BA-A37E5A5FE13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038600" y="1447800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公式" r:id="rId3" imgW="799753" imgH="431613" progId="Equation.3">
                  <p:embed/>
                </p:oleObj>
              </mc:Choice>
              <mc:Fallback>
                <p:oleObj name="公式" r:id="rId3" imgW="799753" imgH="431613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0"/>
                        <a:ext cx="990600" cy="5334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1024">
            <a:extLst>
              <a:ext uri="{FF2B5EF4-FFF2-40B4-BE49-F238E27FC236}">
                <a16:creationId xmlns:a16="http://schemas.microsoft.com/office/drawing/2014/main" id="{7A51C058-D48F-48F3-822A-A4821F875B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5275" y="2335213"/>
          <a:ext cx="19240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公式" r:id="rId5" imgW="1282700" imgH="393700" progId="Equation.3">
                  <p:embed/>
                </p:oleObj>
              </mc:Choice>
              <mc:Fallback>
                <p:oleObj name="公式" r:id="rId5" imgW="1282700" imgH="3937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2335213"/>
                        <a:ext cx="1924050" cy="58896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024">
            <a:extLst>
              <a:ext uri="{FF2B5EF4-FFF2-40B4-BE49-F238E27FC236}">
                <a16:creationId xmlns:a16="http://schemas.microsoft.com/office/drawing/2014/main" id="{FD8F965F-6056-4906-8DAB-B1BEA5252A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038600"/>
          <a:ext cx="14922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公式" r:id="rId7" imgW="1206500" imgH="241300" progId="Equation.3">
                  <p:embed/>
                </p:oleObj>
              </mc:Choice>
              <mc:Fallback>
                <p:oleObj name="公式" r:id="rId7" imgW="1206500" imgH="2413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1492250" cy="2968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1" name="Picture 9">
            <a:extLst>
              <a:ext uri="{FF2B5EF4-FFF2-40B4-BE49-F238E27FC236}">
                <a16:creationId xmlns:a16="http://schemas.microsoft.com/office/drawing/2014/main" id="{4BA055BA-B343-4AA2-BEFF-69EEAE9CB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34464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10">
            <a:extLst>
              <a:ext uri="{FF2B5EF4-FFF2-40B4-BE49-F238E27FC236}">
                <a16:creationId xmlns:a16="http://schemas.microsoft.com/office/drawing/2014/main" id="{077051C3-843B-4AF2-9390-953E0E4E8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29432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8BD9654-BB34-4693-A018-A1C84944A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7.5  </a:t>
            </a:r>
            <a:r>
              <a:rPr lang="zh-CN" altLang="en-US">
                <a:ea typeface="宋体" panose="02010600030101010101" pitchFamily="2" charset="-122"/>
              </a:rPr>
              <a:t>管材超声波探伤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818E7BD-6260-4070-ADC1-5D6288F5F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5410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7.5.</a:t>
            </a:r>
            <a:r>
              <a:rPr lang="en-US" altLang="zh-CN" sz="2000" b="1">
                <a:solidFill>
                  <a:srgbClr val="669900"/>
                </a:solidFill>
                <a:ea typeface="宋体" panose="02010600030101010101" pitchFamily="2" charset="-122"/>
              </a:rPr>
              <a:t>4 </a:t>
            </a:r>
            <a:r>
              <a:rPr lang="zh-CN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大直径薄壁管探伤</a:t>
            </a:r>
            <a:r>
              <a:rPr lang="en-US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endParaRPr lang="zh-CN" altLang="en-US" sz="2000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纵波垂直探伤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探头：直探头与双晶直探头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检测缺陷：与管轴平行的周向缺陷，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</a:t>
            </a:r>
            <a:r>
              <a:rPr lang="zh-CN" altLang="en-US" sz="1800">
                <a:ea typeface="宋体" panose="02010600030101010101" pitchFamily="2" charset="-122"/>
              </a:rPr>
              <a:t>当缺陷</a:t>
            </a:r>
            <a:r>
              <a:rPr lang="en-US" altLang="zh-CN" sz="1800">
                <a:ea typeface="宋体" panose="02010600030101010101" pitchFamily="2" charset="-122"/>
              </a:rPr>
              <a:t>F</a:t>
            </a:r>
            <a:r>
              <a:rPr lang="zh-CN" altLang="en-US" sz="1800">
                <a:ea typeface="宋体" panose="02010600030101010101" pitchFamily="2" charset="-122"/>
              </a:rPr>
              <a:t>较小时，</a:t>
            </a:r>
            <a:r>
              <a:rPr lang="en-US" altLang="zh-CN" sz="1800">
                <a:ea typeface="宋体" panose="02010600030101010101" pitchFamily="2" charset="-122"/>
              </a:rPr>
              <a:t>F</a:t>
            </a:r>
            <a:r>
              <a:rPr lang="zh-CN" altLang="en-US" sz="1800">
                <a:ea typeface="宋体" panose="02010600030101010101" pitchFamily="2" charset="-122"/>
              </a:rPr>
              <a:t>波与底波</a:t>
            </a:r>
            <a:r>
              <a:rPr lang="en-US" altLang="zh-CN" sz="1800">
                <a:ea typeface="宋体" panose="02010600030101010101" pitchFamily="2" charset="-122"/>
              </a:rPr>
              <a:t>B</a:t>
            </a:r>
            <a:r>
              <a:rPr lang="zh-CN" altLang="en-US" sz="1800">
                <a:ea typeface="宋体" panose="02010600030101010101" pitchFamily="2" charset="-122"/>
              </a:rPr>
              <a:t>同时存在，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1800">
                <a:ea typeface="宋体" panose="02010600030101010101" pitchFamily="2" charset="-122"/>
              </a:rPr>
              <a:t>    当缺陷</a:t>
            </a:r>
            <a:r>
              <a:rPr lang="en-US" altLang="zh-CN" sz="1800">
                <a:ea typeface="宋体" panose="02010600030101010101" pitchFamily="2" charset="-122"/>
              </a:rPr>
              <a:t>F</a:t>
            </a:r>
            <a:r>
              <a:rPr lang="zh-CN" altLang="en-US" sz="1800">
                <a:ea typeface="宋体" panose="02010600030101010101" pitchFamily="2" charset="-122"/>
              </a:rPr>
              <a:t>较大时，底波</a:t>
            </a:r>
            <a:r>
              <a:rPr lang="en-US" altLang="zh-CN" sz="1800">
                <a:ea typeface="宋体" panose="02010600030101010101" pitchFamily="2" charset="-122"/>
              </a:rPr>
              <a:t>B</a:t>
            </a:r>
            <a:r>
              <a:rPr lang="zh-CN" altLang="en-US" sz="1800">
                <a:ea typeface="宋体" panose="02010600030101010101" pitchFamily="2" charset="-122"/>
              </a:rPr>
              <a:t>可能消失。</a:t>
            </a:r>
            <a:r>
              <a:rPr lang="zh-CN" altLang="en-US" sz="20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横波周向探伤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探头：单、双斜探头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探测缺陷：与管轴平行的径向缺陷。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横波轴向探伤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探头：单斜或双晶斜探头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检测缺陷：与轴线垂直的径向缺陷。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水浸聚焦探伤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一般用线聚焦探头，焦点落管子中心线上，使声束在管壁内多次反射声束宽基本一致，内外壁检测缺陷基本相同。 </a:t>
            </a:r>
          </a:p>
        </p:txBody>
      </p:sp>
      <p:pic>
        <p:nvPicPr>
          <p:cNvPr id="37892" name="Picture 6">
            <a:extLst>
              <a:ext uri="{FF2B5EF4-FFF2-40B4-BE49-F238E27FC236}">
                <a16:creationId xmlns:a16="http://schemas.microsoft.com/office/drawing/2014/main" id="{07CAF65F-770C-47A5-8BB9-1829FD0AE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28194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7">
            <a:extLst>
              <a:ext uri="{FF2B5EF4-FFF2-40B4-BE49-F238E27FC236}">
                <a16:creationId xmlns:a16="http://schemas.microsoft.com/office/drawing/2014/main" id="{5471E15D-DD32-4311-A03B-484E1E3FF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86138"/>
            <a:ext cx="33528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828AF73-720A-4B91-A3C7-FD669736B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7.5  </a:t>
            </a:r>
            <a:r>
              <a:rPr lang="zh-CN" altLang="en-US">
                <a:ea typeface="宋体" panose="02010600030101010101" pitchFamily="2" charset="-122"/>
              </a:rPr>
              <a:t>管材超声波探伤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FDD66C9-878D-4630-8EC0-DCCBDE837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5410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7.5.</a:t>
            </a: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5 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厚壁管探伤</a:t>
            </a:r>
            <a:r>
              <a:rPr lang="en-US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endParaRPr lang="zh-CN" altLang="en-US" sz="2800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800">
                <a:ea typeface="宋体" panose="02010600030101010101" pitchFamily="2" charset="-122"/>
              </a:rPr>
              <a:t>适用条件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    管材横波一次扫查到内壁条件： </a:t>
            </a:r>
            <a:r>
              <a:rPr lang="en-US" altLang="zh-CN" sz="2800" i="1">
                <a:ea typeface="宋体" panose="02010600030101010101" pitchFamily="2" charset="-122"/>
              </a:rPr>
              <a:t>t/D≦</a:t>
            </a:r>
            <a:r>
              <a:rPr lang="en-US" altLang="zh-CN" sz="2800">
                <a:ea typeface="宋体" panose="02010600030101010101" pitchFamily="2" charset="-122"/>
              </a:rPr>
              <a:t>0.226</a:t>
            </a:r>
            <a:r>
              <a:rPr lang="zh-CN" altLang="en-US" sz="2800">
                <a:ea typeface="宋体" panose="02010600030101010101" pitchFamily="2" charset="-122"/>
              </a:rPr>
              <a:t>， </a:t>
            </a:r>
            <a:r>
              <a:rPr lang="en-US" altLang="zh-CN" sz="2800">
                <a:ea typeface="宋体" panose="02010600030101010101" pitchFamily="2" charset="-122"/>
              </a:rPr>
              <a:t>t-</a:t>
            </a:r>
            <a:r>
              <a:rPr lang="zh-CN" altLang="en-US" sz="2800">
                <a:ea typeface="宋体" panose="02010600030101010101" pitchFamily="2" charset="-122"/>
              </a:rPr>
              <a:t>管壁厚，</a:t>
            </a:r>
            <a:r>
              <a:rPr lang="en-US" altLang="zh-CN" sz="2800">
                <a:ea typeface="宋体" panose="02010600030101010101" pitchFamily="2" charset="-122"/>
              </a:rPr>
              <a:t>D-</a:t>
            </a:r>
            <a:r>
              <a:rPr lang="zh-CN" altLang="en-US" sz="2800">
                <a:ea typeface="宋体" panose="02010600030101010101" pitchFamily="2" charset="-122"/>
              </a:rPr>
              <a:t>管外径；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800">
                <a:ea typeface="宋体" panose="02010600030101010101" pitchFamily="2" charset="-122"/>
              </a:rPr>
              <a:t>    </a:t>
            </a:r>
            <a:r>
              <a:rPr lang="zh-CN" altLang="zh-CN" sz="2800">
                <a:ea typeface="宋体" panose="02010600030101010101" pitchFamily="2" charset="-122"/>
              </a:rPr>
              <a:t>利用管中折射纵波在外壁产生61°反射产生较强的变型反射横波，则检测管壁厚t可扩大为： </a:t>
            </a:r>
            <a:r>
              <a:rPr lang="en-US" altLang="zh-CN" sz="2800" i="1">
                <a:ea typeface="宋体" panose="02010600030101010101" pitchFamily="2" charset="-122"/>
              </a:rPr>
              <a:t>t/D≦</a:t>
            </a:r>
            <a:r>
              <a:rPr lang="en-US" altLang="zh-CN" sz="2800">
                <a:ea typeface="宋体" panose="02010600030101010101" pitchFamily="2" charset="-122"/>
              </a:rPr>
              <a:t>0.26</a:t>
            </a:r>
            <a:r>
              <a:rPr lang="zh-CN" altLang="en-US" sz="2800"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38916" name="Picture 7">
            <a:extLst>
              <a:ext uri="{FF2B5EF4-FFF2-40B4-BE49-F238E27FC236}">
                <a16:creationId xmlns:a16="http://schemas.microsoft.com/office/drawing/2014/main" id="{D0825525-838C-4B08-A71B-630D74EB1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98900"/>
            <a:ext cx="579120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278E807-6427-4075-87FD-FE773370F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7.5  </a:t>
            </a:r>
            <a:r>
              <a:rPr lang="zh-CN" altLang="en-US">
                <a:ea typeface="宋体" panose="02010600030101010101" pitchFamily="2" charset="-122"/>
              </a:rPr>
              <a:t>管材超声波探伤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DE21A12-BC73-49E7-A83F-5C6F21E03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7.5.</a:t>
            </a:r>
            <a:r>
              <a:rPr lang="en-US" altLang="zh-CN" sz="2000" b="1">
                <a:solidFill>
                  <a:srgbClr val="669900"/>
                </a:solidFill>
                <a:ea typeface="宋体" panose="02010600030101010101" pitchFamily="2" charset="-122"/>
              </a:rPr>
              <a:t>6 </a:t>
            </a:r>
            <a:r>
              <a:rPr lang="zh-CN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管材自动检测</a:t>
            </a:r>
            <a:r>
              <a:rPr lang="en-US" altLang="en-US" sz="2000" b="1">
                <a:solidFill>
                  <a:srgbClr val="669900"/>
                </a:solidFill>
                <a:ea typeface="宋体" panose="02010600030101010101" pitchFamily="2" charset="-122"/>
              </a:rPr>
              <a:t> </a:t>
            </a:r>
            <a:endParaRPr lang="zh-CN" altLang="en-US" sz="2000" b="1">
              <a:solidFill>
                <a:srgbClr val="6699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自动检测设备系统：多通道超声检测仪与机械传动系统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探头架结构：探头旋转式或固定探头式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主要检测参数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 </a:t>
            </a:r>
            <a:r>
              <a:rPr lang="en-US" altLang="zh-CN" sz="2000">
                <a:ea typeface="宋体" panose="02010600030101010101" pitchFamily="2" charset="-122"/>
              </a:rPr>
              <a:t>1) </a:t>
            </a:r>
            <a:r>
              <a:rPr lang="zh-CN" altLang="en-US" sz="2000">
                <a:ea typeface="宋体" panose="02010600030101010101" pitchFamily="2" charset="-122"/>
              </a:rPr>
              <a:t>水层距离</a:t>
            </a:r>
            <a:r>
              <a:rPr lang="en-US" altLang="zh-CN" sz="2000">
                <a:ea typeface="宋体" panose="02010600030101010101" pitchFamily="2" charset="-122"/>
              </a:rPr>
              <a:t>:H≥X</a:t>
            </a:r>
            <a:r>
              <a:rPr lang="en-US" altLang="zh-CN" sz="2000" baseline="-25000">
                <a:ea typeface="宋体" panose="02010600030101010101" pitchFamily="2" charset="-122"/>
              </a:rPr>
              <a:t>S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 2)</a:t>
            </a:r>
            <a:r>
              <a:rPr lang="zh-CN" altLang="en-US" sz="2000">
                <a:ea typeface="宋体" panose="02010600030101010101" pitchFamily="2" charset="-122"/>
              </a:rPr>
              <a:t>偏心距</a:t>
            </a:r>
            <a:r>
              <a:rPr lang="en-US" altLang="zh-CN" sz="2000">
                <a:ea typeface="宋体" panose="02010600030101010101" pitchFamily="2" charset="-122"/>
              </a:rPr>
              <a:t>:X</a:t>
            </a:r>
            <a:r>
              <a:rPr lang="zh-CN" altLang="en-US" sz="2000">
                <a:ea typeface="宋体" panose="02010600030101010101" pitchFamily="2" charset="-122"/>
              </a:rPr>
              <a:t>＝</a:t>
            </a:r>
            <a:r>
              <a:rPr lang="en-US" altLang="zh-CN" sz="2000">
                <a:ea typeface="宋体" panose="02010600030101010101" pitchFamily="2" charset="-122"/>
              </a:rPr>
              <a:t>0.251R</a:t>
            </a:r>
            <a:r>
              <a:rPr lang="zh-CN" altLang="en-US" sz="2000">
                <a:ea typeface="宋体" panose="02010600030101010101" pitchFamily="2" charset="-122"/>
              </a:rPr>
              <a:t>～</a:t>
            </a:r>
            <a:r>
              <a:rPr lang="en-US" altLang="zh-CN" sz="2000">
                <a:ea typeface="宋体" panose="02010600030101010101" pitchFamily="2" charset="-122"/>
              </a:rPr>
              <a:t>0.458r</a:t>
            </a:r>
            <a:r>
              <a:rPr lang="zh-CN" altLang="en-US" sz="2000">
                <a:ea typeface="宋体" panose="02010600030101010101" pitchFamily="2" charset="-122"/>
              </a:rPr>
              <a:t>，</a:t>
            </a:r>
            <a:r>
              <a:rPr lang="en-US" altLang="zh-CN" sz="2000">
                <a:ea typeface="宋体" panose="02010600030101010101" pitchFamily="2" charset="-122"/>
              </a:rPr>
              <a:t>R</a:t>
            </a:r>
            <a:r>
              <a:rPr lang="zh-CN" altLang="en-US" sz="2000">
                <a:ea typeface="宋体" panose="02010600030101010101" pitchFamily="2" charset="-122"/>
              </a:rPr>
              <a:t>－钢管外半径，</a:t>
            </a:r>
            <a:r>
              <a:rPr lang="en-US" altLang="zh-CN" sz="2000">
                <a:ea typeface="宋体" panose="02010600030101010101" pitchFamily="2" charset="-122"/>
              </a:rPr>
              <a:t>r</a:t>
            </a:r>
            <a:r>
              <a:rPr lang="zh-CN" altLang="en-US" sz="2000">
                <a:ea typeface="宋体" panose="02010600030101010101" pitchFamily="2" charset="-122"/>
              </a:rPr>
              <a:t>－钢管内半径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 3</a:t>
            </a:r>
            <a:r>
              <a:rPr lang="zh-CN" altLang="en-US" sz="2000">
                <a:ea typeface="宋体" panose="02010600030101010101" pitchFamily="2" charset="-122"/>
              </a:rPr>
              <a:t>）焦距：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 4</a:t>
            </a:r>
            <a:r>
              <a:rPr lang="zh-CN" altLang="en-US" sz="2000">
                <a:ea typeface="宋体" panose="02010600030101010101" pitchFamily="2" charset="-122"/>
              </a:rPr>
              <a:t>）声透镜曲率半径：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endParaRPr lang="zh-CN" altLang="en-US" sz="200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 5</a:t>
            </a:r>
            <a:r>
              <a:rPr lang="zh-CN" altLang="en-US" sz="2000">
                <a:ea typeface="宋体" panose="02010600030101010101" pitchFamily="2" charset="-122"/>
              </a:rPr>
              <a:t>）扫查速度：</a:t>
            </a:r>
            <a:r>
              <a:rPr lang="en-US" altLang="zh-CN" sz="2000">
                <a:ea typeface="宋体" panose="02010600030101010101" pitchFamily="2" charset="-122"/>
              </a:rPr>
              <a:t>V</a:t>
            </a:r>
            <a:r>
              <a:rPr lang="zh-CN" altLang="en-US" sz="2000">
                <a:ea typeface="宋体" panose="02010600030101010101" pitchFamily="2" charset="-122"/>
              </a:rPr>
              <a:t>＝</a:t>
            </a:r>
            <a:r>
              <a:rPr lang="en-US" altLang="zh-CN" sz="2000">
                <a:ea typeface="宋体" panose="02010600030101010101" pitchFamily="2" charset="-122"/>
              </a:rPr>
              <a:t>nt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 6</a:t>
            </a:r>
            <a:r>
              <a:rPr lang="zh-CN" altLang="en-US" sz="2000">
                <a:ea typeface="宋体" panose="02010600030101010101" pitchFamily="2" charset="-122"/>
              </a:rPr>
              <a:t>）仪器重复频率：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zh-CN" altLang="en-US" sz="2000">
                <a:ea typeface="宋体" panose="02010600030101010101" pitchFamily="2" charset="-122"/>
              </a:rPr>
              <a:t>对仪器、机械设备要求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1</a:t>
            </a:r>
            <a:r>
              <a:rPr lang="zh-CN" altLang="en-US" sz="2000">
                <a:ea typeface="宋体" panose="02010600030101010101" pitchFamily="2" charset="-122"/>
              </a:rPr>
              <a:t>）对仪器的要求：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多通道探伤仪，数字式探伤仪；各通道保持一致性能； 各通道轮流工作；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相邻探头声束互不干扰；耦合不良报警和检测自动报警；好的抗干扰能力。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      2</a:t>
            </a:r>
            <a:r>
              <a:rPr lang="zh-CN" altLang="en-US" sz="2000">
                <a:ea typeface="宋体" panose="02010600030101010101" pitchFamily="2" charset="-122"/>
              </a:rPr>
              <a:t>）对设备的要求：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探头架与管材运动保持同心度；探头固定装置牢固不松动； 准确打印缺陷 </a:t>
            </a:r>
          </a:p>
          <a:p>
            <a:pPr eaLnBrk="1" hangingPunct="1">
              <a:lnSpc>
                <a:spcPct val="85000"/>
              </a:lnSpc>
              <a:buClr>
                <a:schemeClr val="tx1"/>
              </a:buClr>
              <a:buFontTx/>
              <a:buNone/>
            </a:pPr>
            <a:r>
              <a:rPr lang="zh-CN" altLang="en-US" sz="2000">
                <a:ea typeface="宋体" panose="02010600030101010101" pitchFamily="2" charset="-122"/>
              </a:rPr>
              <a:t>      标记；探头对管材作螺旋线式扫查，速度连续可调；有良好的声耦合。    </a:t>
            </a:r>
          </a:p>
        </p:txBody>
      </p:sp>
      <p:pic>
        <p:nvPicPr>
          <p:cNvPr id="39940" name="Picture 7">
            <a:extLst>
              <a:ext uri="{FF2B5EF4-FFF2-40B4-BE49-F238E27FC236}">
                <a16:creationId xmlns:a16="http://schemas.microsoft.com/office/drawing/2014/main" id="{4619F528-1D1C-4CAA-B1DC-5A5F07AAB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>
            <a:extLst>
              <a:ext uri="{FF2B5EF4-FFF2-40B4-BE49-F238E27FC236}">
                <a16:creationId xmlns:a16="http://schemas.microsoft.com/office/drawing/2014/main" id="{DC5510F7-D14D-4F13-83B0-1C3343EAD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23574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1">
            <a:extLst>
              <a:ext uri="{FF2B5EF4-FFF2-40B4-BE49-F238E27FC236}">
                <a16:creationId xmlns:a16="http://schemas.microsoft.com/office/drawing/2014/main" id="{046E6289-2DA4-4CD8-8CF2-EA65750AC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1466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4946395-DE19-460A-AE57-1087859B8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>
                <a:ea typeface="宋体" panose="02010600030101010101" pitchFamily="2" charset="-122"/>
              </a:rPr>
              <a:t>往年考题举例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AA9DBD1-50CB-493D-8ACA-DEEB5B0AC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1</a:t>
            </a:r>
            <a:r>
              <a:rPr lang="zh-CN" altLang="en-US" sz="2400">
                <a:ea typeface="宋体" panose="02010600030101010101" pitchFamily="2" charset="-122"/>
              </a:rPr>
              <a:t>、钢管水浸检测时，要求水层厚度</a:t>
            </a:r>
            <a:r>
              <a:rPr lang="en-US" altLang="zh-CN" sz="2400">
                <a:ea typeface="宋体" panose="02010600030101010101" pitchFamily="2" charset="-122"/>
              </a:rPr>
              <a:t>H</a:t>
            </a:r>
            <a:r>
              <a:rPr lang="zh-CN" altLang="en-US" sz="2400">
                <a:ea typeface="宋体" panose="02010600030101010101" pitchFamily="2" charset="-122"/>
              </a:rPr>
              <a:t>大于钢管壁厚的二分之一，这样有利于缺陷的识别。 （ </a:t>
            </a:r>
            <a:r>
              <a:rPr lang="en-US" altLang="zh-CN" sz="2400">
                <a:ea typeface="宋体" panose="02010600030101010101" pitchFamily="2" charset="-122"/>
              </a:rPr>
              <a:t>X </a:t>
            </a:r>
            <a:r>
              <a:rPr lang="zh-CN" altLang="en-US" sz="2400">
                <a:ea typeface="宋体" panose="02010600030101010101" pitchFamily="2" charset="-122"/>
              </a:rPr>
              <a:t>）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、以下关于钢管水浸检测的叙述，错误的是：（  </a:t>
            </a:r>
            <a:r>
              <a:rPr lang="en-US" altLang="zh-CN" sz="2400">
                <a:ea typeface="宋体" panose="02010600030101010101" pitchFamily="2" charset="-122"/>
              </a:rPr>
              <a:t>D    </a:t>
            </a:r>
            <a:r>
              <a:rPr lang="zh-CN" altLang="en-US" sz="2400">
                <a:ea typeface="宋体" panose="02010600030101010101" pitchFamily="2" charset="-122"/>
              </a:rPr>
              <a:t>）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     A</a:t>
            </a:r>
            <a:r>
              <a:rPr lang="zh-CN" altLang="en-US" sz="2400">
                <a:ea typeface="宋体" panose="02010600030101010101" pitchFamily="2" charset="-122"/>
              </a:rPr>
              <a:t>、入射角</a:t>
            </a:r>
            <a:r>
              <a:rPr lang="en-US" altLang="zh-CN" sz="2400">
                <a:ea typeface="宋体" panose="02010600030101010101" pitchFamily="2" charset="-122"/>
              </a:rPr>
              <a:t>α</a:t>
            </a:r>
            <a:r>
              <a:rPr lang="zh-CN" altLang="en-US" sz="2400">
                <a:ea typeface="宋体" panose="02010600030101010101" pitchFamily="2" charset="-122"/>
              </a:rPr>
              <a:t>随偏心距</a:t>
            </a:r>
            <a:r>
              <a:rPr lang="en-US" altLang="zh-CN" sz="2400">
                <a:ea typeface="宋体" panose="02010600030101010101" pitchFamily="2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增大而增大；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     B</a:t>
            </a:r>
            <a:r>
              <a:rPr lang="zh-CN" altLang="en-US" sz="2400">
                <a:ea typeface="宋体" panose="02010600030101010101" pitchFamily="2" charset="-122"/>
              </a:rPr>
              <a:t>、水层距离应大于钢中横波全声程的</a:t>
            </a:r>
            <a:r>
              <a:rPr lang="en-US" altLang="zh-CN" sz="2400">
                <a:ea typeface="宋体" panose="02010600030101010101" pitchFamily="2" charset="-122"/>
              </a:rPr>
              <a:t>1/2</a:t>
            </a:r>
            <a:r>
              <a:rPr lang="zh-CN" altLang="en-US" sz="2400">
                <a:ea typeface="宋体" panose="02010600030101010101" pitchFamily="2" charset="-122"/>
              </a:rPr>
              <a:t>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     C</a:t>
            </a:r>
            <a:r>
              <a:rPr lang="zh-CN" altLang="en-US" sz="2400">
                <a:ea typeface="宋体" panose="02010600030101010101" pitchFamily="2" charset="-122"/>
              </a:rPr>
              <a:t>、探头的焦点应落在与声束轴线垂直的管心线上；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     D</a:t>
            </a:r>
            <a:r>
              <a:rPr lang="zh-CN" altLang="en-US" sz="2400">
                <a:ea typeface="宋体" panose="02010600030101010101" pitchFamily="2" charset="-122"/>
              </a:rPr>
              <a:t>、无缺陷时，荧光屏上只显示始波和底波。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43D8BB3-1AD6-45FD-BACD-E6EADE2A6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>
                <a:ea typeface="宋体" panose="02010600030101010101" pitchFamily="2" charset="-122"/>
              </a:rPr>
              <a:t>往年考题举例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D6AC30F-5F5C-4211-8931-7A68AC456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3</a:t>
            </a:r>
            <a:r>
              <a:rPr lang="zh-CN" altLang="en-US" sz="2400">
                <a:ea typeface="宋体" panose="02010600030101010101" pitchFamily="2" charset="-122"/>
              </a:rPr>
              <a:t>、钢板检测波形中出现“叠加效应”，下面哪种叙述是正确的？    （   </a:t>
            </a:r>
            <a:r>
              <a:rPr lang="en-US" altLang="zh-CN" sz="2400">
                <a:ea typeface="宋体" panose="02010600030101010101" pitchFamily="2" charset="-122"/>
              </a:rPr>
              <a:t>D   </a:t>
            </a:r>
            <a:r>
              <a:rPr lang="zh-CN" altLang="en-US" sz="2400">
                <a:ea typeface="宋体" panose="02010600030101010101" pitchFamily="2" charset="-122"/>
              </a:rPr>
              <a:t>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A</a:t>
            </a:r>
            <a:r>
              <a:rPr lang="zh-CN" altLang="en-US" sz="2400">
                <a:ea typeface="宋体" panose="02010600030101010101" pitchFamily="2" charset="-122"/>
              </a:rPr>
              <a:t>、“叠加效应”是由于大于声束截面的缺陷多次反射波互相干涉的结果；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B</a:t>
            </a:r>
            <a:r>
              <a:rPr lang="zh-CN" altLang="en-US" sz="2400">
                <a:ea typeface="宋体" panose="02010600030101010101" pitchFamily="2" charset="-122"/>
              </a:rPr>
              <a:t>、出现“叠加效应”，说明钢板中缺陷尺寸一定很大；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C</a:t>
            </a:r>
            <a:r>
              <a:rPr lang="zh-CN" altLang="en-US" sz="2400">
                <a:ea typeface="宋体" panose="02010600030101010101" pitchFamily="2" charset="-122"/>
              </a:rPr>
              <a:t>、出现“叠加效应”，一般应根据最大缺陷波来评价缺陷；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D</a:t>
            </a:r>
            <a:r>
              <a:rPr lang="zh-CN" altLang="en-US" sz="2400">
                <a:ea typeface="宋体" panose="02010600030101010101" pitchFamily="2" charset="-122"/>
              </a:rPr>
              <a:t>、出现“叠加效应”，当板厚小于</a:t>
            </a:r>
            <a:r>
              <a:rPr lang="en-US" altLang="zh-CN" sz="2400">
                <a:ea typeface="宋体" panose="02010600030101010101" pitchFamily="2" charset="-122"/>
              </a:rPr>
              <a:t>20 mm</a:t>
            </a:r>
            <a:r>
              <a:rPr lang="zh-CN" altLang="en-US" sz="2400">
                <a:ea typeface="宋体" panose="02010600030101010101" pitchFamily="2" charset="-122"/>
              </a:rPr>
              <a:t>时，为了减少近场区的影响，以</a:t>
            </a:r>
            <a:r>
              <a:rPr lang="en-US" altLang="zh-CN" sz="2400">
                <a:ea typeface="宋体" panose="02010600030101010101" pitchFamily="2" charset="-122"/>
              </a:rPr>
              <a:t>F2</a:t>
            </a:r>
            <a:r>
              <a:rPr lang="zh-CN" altLang="en-US" sz="2400">
                <a:ea typeface="宋体" panose="02010600030101010101" pitchFamily="2" charset="-122"/>
              </a:rPr>
              <a:t>来评价缺陷。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4</a:t>
            </a:r>
            <a:r>
              <a:rPr lang="zh-CN" altLang="en-US" sz="2400">
                <a:ea typeface="宋体" panose="02010600030101010101" pitchFamily="2" charset="-122"/>
              </a:rPr>
              <a:t>、横波检测钢管的最大壁厚是根据什么原则确定的？可检测的钢管的壁厚与外径比的最大值为多少？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6C0396-F0A7-4F3D-A97C-763CBF86F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>
                <a:ea typeface="宋体" panose="02010600030101010101" pitchFamily="2" charset="-122"/>
              </a:rPr>
              <a:t>7.1 </a:t>
            </a:r>
            <a:r>
              <a:rPr lang="zh-CN" altLang="en-US" sz="3200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CC83BB1-26BB-4BFB-BE50-38BD030FE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7.1.2 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探伤方法</a:t>
            </a:r>
            <a:r>
              <a:rPr lang="zh-CN" altLang="en-US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        直接接触法、叠加效应、水浸法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出现叠加效应，一般应根据</a:t>
            </a:r>
            <a:r>
              <a:rPr lang="en-US" altLang="zh-CN" sz="2800">
                <a:ea typeface="宋体" panose="02010600030101010101" pitchFamily="2" charset="-122"/>
              </a:rPr>
              <a:t>F1</a:t>
            </a:r>
            <a:r>
              <a:rPr lang="zh-CN" altLang="en-US" sz="2800">
                <a:ea typeface="宋体" panose="02010600030101010101" pitchFamily="2" charset="-122"/>
              </a:rPr>
              <a:t>来评价缺陷。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A40ABD63-FBA5-492B-953F-051EB3C5B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491038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6F417CE3-8871-4F2E-B1CD-886A209A7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8363"/>
            <a:ext cx="36576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>
            <a:extLst>
              <a:ext uri="{FF2B5EF4-FFF2-40B4-BE49-F238E27FC236}">
                <a16:creationId xmlns:a16="http://schemas.microsoft.com/office/drawing/2014/main" id="{82CC9CD2-4EDF-42BE-B3C9-5AD208736336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381000" y="3200400"/>
            <a:ext cx="853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lvl="1" algn="dist" eaLnBrk="1" hangingPunct="1">
              <a:defRPr/>
            </a:pPr>
            <a:r>
              <a:rPr lang="zh-CN" alt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+mj-lt"/>
                <a:cs typeface="Arial"/>
              </a:rPr>
              <a:t>三木科仪探伤仪</a:t>
            </a:r>
            <a:r>
              <a:rPr lang="en-US" altLang="zh-CN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+mj-lt"/>
                <a:cs typeface="Arial"/>
              </a:rPr>
              <a:t>-</a:t>
            </a:r>
            <a:r>
              <a:rPr lang="zh-CN" alt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+mj-lt"/>
                <a:cs typeface="Arial"/>
              </a:rPr>
              <a:t>中国高端数字超声解决方案的领军者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23939F2E-12EC-48AE-8B3C-62F6C749F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A3B6A1-F155-47D7-A789-D22CAD83A3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077200" cy="52482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669900"/>
                </a:solidFill>
                <a:ea typeface="宋体" panose="02010600030101010101" pitchFamily="2" charset="-122"/>
              </a:rPr>
              <a:t>7.1.2 </a:t>
            </a:r>
            <a:r>
              <a:rPr lang="zh-CN" altLang="en-US" sz="2800" b="1">
                <a:solidFill>
                  <a:srgbClr val="669900"/>
                </a:solidFill>
                <a:ea typeface="宋体" panose="02010600030101010101" pitchFamily="2" charset="-122"/>
              </a:rPr>
              <a:t>探伤方法</a:t>
            </a:r>
            <a:r>
              <a:rPr lang="zh-CN" altLang="en-US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>
                <a:ea typeface="宋体" panose="02010600030101010101" pitchFamily="2" charset="-122"/>
              </a:rPr>
              <a:t>水浸法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F5DDC2B1-D9B5-4DA4-8911-F5EDCA26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66800"/>
            <a:ext cx="48768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Object 1024">
            <a:extLst>
              <a:ext uri="{FF2B5EF4-FFF2-40B4-BE49-F238E27FC236}">
                <a16:creationId xmlns:a16="http://schemas.microsoft.com/office/drawing/2014/main" id="{D2244497-5B0F-43DF-BA79-E84AFE1E850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219200" y="2308225"/>
          <a:ext cx="22860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公式" r:id="rId4" imgW="1181100" imgH="457200" progId="Equation.3">
                  <p:embed/>
                </p:oleObj>
              </mc:Choice>
              <mc:Fallback>
                <p:oleObj name="公式" r:id="rId4" imgW="1181100" imgH="4572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08225"/>
                        <a:ext cx="2286000" cy="8842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8">
            <a:extLst>
              <a:ext uri="{FF2B5EF4-FFF2-40B4-BE49-F238E27FC236}">
                <a16:creationId xmlns:a16="http://schemas.microsoft.com/office/drawing/2014/main" id="{A083D35F-0AD6-47AF-8B17-734C5DACC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5791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7">
            <a:extLst>
              <a:ext uri="{FF2B5EF4-FFF2-40B4-BE49-F238E27FC236}">
                <a16:creationId xmlns:a16="http://schemas.microsoft.com/office/drawing/2014/main" id="{FAD6B2E9-5BBC-42AF-9180-693CA0850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BD90CA0-1A3E-4874-9350-0DD41DE90CE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6325"/>
            <a:ext cx="8305800" cy="5248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669900"/>
                </a:solidFill>
                <a:ea typeface="宋体" panose="02010600030101010101" pitchFamily="2" charset="-122"/>
              </a:rPr>
              <a:t>7.1.3 </a:t>
            </a:r>
            <a:r>
              <a:rPr lang="zh-CN" altLang="en-US" sz="2400" b="1">
                <a:solidFill>
                  <a:srgbClr val="669900"/>
                </a:solidFill>
                <a:ea typeface="宋体" panose="02010600030101010101" pitchFamily="2" charset="-122"/>
              </a:rPr>
              <a:t>探头与扫查方式</a:t>
            </a:r>
            <a:r>
              <a:rPr lang="zh-CN" altLang="en-US" sz="24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en-US" altLang="zh-CN" sz="2400">
                <a:ea typeface="宋体" panose="02010600030101010101" pitchFamily="2" charset="-122"/>
              </a:rPr>
              <a:t>1</a:t>
            </a:r>
            <a:r>
              <a:rPr lang="zh-CN" altLang="en-US" sz="2400">
                <a:ea typeface="宋体" panose="02010600030101010101" pitchFamily="2" charset="-122"/>
              </a:rPr>
              <a:t>）探头（解释）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频率</a:t>
            </a:r>
            <a:r>
              <a:rPr lang="zh-CN" altLang="en-US" sz="2400">
                <a:ea typeface="宋体" panose="02010600030101010101" pitchFamily="2" charset="-122"/>
              </a:rPr>
              <a:t>：</a:t>
            </a:r>
            <a:r>
              <a:rPr lang="en-US" altLang="zh-CN" sz="2400">
                <a:ea typeface="宋体" panose="02010600030101010101" pitchFamily="2" charset="-122"/>
              </a:rPr>
              <a:t>2.5</a:t>
            </a:r>
            <a:r>
              <a:rPr lang="zh-CN" altLang="en-US" sz="2400">
                <a:ea typeface="宋体" panose="02010600030101010101" pitchFamily="2" charset="-122"/>
              </a:rPr>
              <a:t>～</a:t>
            </a:r>
            <a:r>
              <a:rPr lang="en-US" altLang="zh-CN" sz="2400">
                <a:ea typeface="宋体" panose="02010600030101010101" pitchFamily="2" charset="-122"/>
              </a:rPr>
              <a:t>5MHz——40mm</a:t>
            </a:r>
            <a:r>
              <a:rPr lang="zh-CN" altLang="en-US" sz="2400">
                <a:ea typeface="宋体" panose="02010600030101010101" pitchFamily="2" charset="-122"/>
              </a:rPr>
              <a:t>以下钢板检测频率为</a:t>
            </a:r>
            <a:r>
              <a:rPr lang="en-US" altLang="zh-CN" sz="2400">
                <a:ea typeface="宋体" panose="02010600030101010101" pitchFamily="2" charset="-122"/>
              </a:rPr>
              <a:t>5MHz</a:t>
            </a:r>
            <a:r>
              <a:rPr lang="zh-CN" altLang="en-US" sz="2400">
                <a:ea typeface="宋体" panose="02010600030101010101" pitchFamily="2" charset="-122"/>
              </a:rPr>
              <a:t>；</a:t>
            </a:r>
            <a:r>
              <a:rPr lang="en-US" altLang="zh-CN" sz="2400">
                <a:ea typeface="宋体" panose="02010600030101010101" pitchFamily="2" charset="-122"/>
              </a:rPr>
              <a:t> 40mm</a:t>
            </a:r>
            <a:r>
              <a:rPr lang="zh-CN" altLang="en-US" sz="2400">
                <a:ea typeface="宋体" panose="02010600030101010101" pitchFamily="2" charset="-122"/>
              </a:rPr>
              <a:t>以上钢板检测频率为</a:t>
            </a:r>
            <a:r>
              <a:rPr lang="en-US" altLang="zh-CN" sz="2400">
                <a:ea typeface="宋体" panose="02010600030101010101" pitchFamily="2" charset="-122"/>
              </a:rPr>
              <a:t>2.5MHz</a:t>
            </a:r>
            <a:r>
              <a:rPr lang="zh-CN" altLang="en-US" sz="2400">
                <a:ea typeface="宋体" panose="02010600030101010101" pitchFamily="2" charset="-122"/>
              </a:rPr>
              <a:t>。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晶片直径</a:t>
            </a:r>
            <a:r>
              <a:rPr lang="zh-CN" altLang="en-US" sz="2400">
                <a:ea typeface="宋体" panose="02010600030101010101" pitchFamily="2" charset="-122"/>
              </a:rPr>
              <a:t>：</a:t>
            </a:r>
            <a:r>
              <a:rPr lang="en-US" altLang="zh-CN" sz="2400">
                <a:ea typeface="宋体" panose="02010600030101010101" pitchFamily="2" charset="-122"/>
              </a:rPr>
              <a:t>Ф14</a:t>
            </a:r>
            <a:r>
              <a:rPr lang="zh-CN" altLang="en-US" sz="2400">
                <a:ea typeface="宋体" panose="02010600030101010101" pitchFamily="2" charset="-122"/>
              </a:rPr>
              <a:t>～</a:t>
            </a:r>
            <a:r>
              <a:rPr lang="en-US" altLang="zh-CN" sz="2400">
                <a:ea typeface="宋体" panose="02010600030101010101" pitchFamily="2" charset="-122"/>
              </a:rPr>
              <a:t>Ф25mm</a:t>
            </a:r>
            <a:r>
              <a:rPr lang="zh-CN" altLang="en-US" sz="2400"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单晶直探头</a:t>
            </a:r>
            <a:r>
              <a:rPr lang="zh-CN" altLang="en-US" sz="2400">
                <a:ea typeface="宋体" panose="02010600030101010101" pitchFamily="2" charset="-122"/>
              </a:rPr>
              <a:t>：适用于板厚</a:t>
            </a:r>
            <a:r>
              <a:rPr lang="en-US" altLang="zh-CN" sz="2400">
                <a:ea typeface="宋体" panose="02010600030101010101" pitchFamily="2" charset="-122"/>
              </a:rPr>
              <a:t>δ</a:t>
            </a:r>
            <a:r>
              <a:rPr lang="zh-CN" altLang="en-US" sz="2400">
                <a:ea typeface="宋体" panose="02010600030101010101" pitchFamily="2" charset="-122"/>
              </a:rPr>
              <a:t>较大的钢板检测；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双晶直探头</a:t>
            </a:r>
            <a:r>
              <a:rPr lang="zh-CN" altLang="en-US" sz="2400">
                <a:ea typeface="宋体" panose="02010600030101010101" pitchFamily="2" charset="-122"/>
              </a:rPr>
              <a:t>：适用于板厚</a:t>
            </a:r>
            <a:r>
              <a:rPr lang="en-US" altLang="zh-CN" sz="2400">
                <a:ea typeface="宋体" panose="02010600030101010101" pitchFamily="2" charset="-122"/>
              </a:rPr>
              <a:t>δ</a:t>
            </a:r>
            <a:r>
              <a:rPr lang="zh-CN" altLang="en-US" sz="2400">
                <a:ea typeface="宋体" panose="02010600030101010101" pitchFamily="2" charset="-122"/>
              </a:rPr>
              <a:t>较薄的钢板检测。        </a:t>
            </a:r>
          </a:p>
        </p:txBody>
      </p:sp>
      <p:graphicFrame>
        <p:nvGraphicFramePr>
          <p:cNvPr id="141426" name="Group 114">
            <a:extLst>
              <a:ext uri="{FF2B5EF4-FFF2-40B4-BE49-F238E27FC236}">
                <a16:creationId xmlns:a16="http://schemas.microsoft.com/office/drawing/2014/main" id="{D22D0AB2-F056-4DDD-A558-4A292EB9278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3400" y="3733800"/>
          <a:ext cx="8077200" cy="2566989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2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板厚，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mm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采用探头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公称频率，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MHz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探头晶片尺寸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双晶直探头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晶片面积不小于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150mm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&gt;20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单晶直探头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φ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14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φ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 mm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&gt;40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250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单晶直探头</a:t>
                      </a: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φ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φ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25 mm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6F0F9AA-C4BE-474D-8703-EB092DBA9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0B5215F-7010-4CA0-9BFA-595CAC997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2</a:t>
            </a:r>
            <a:r>
              <a:rPr lang="zh-CN" altLang="en-US">
                <a:ea typeface="宋体" panose="02010600030101010101" pitchFamily="2" charset="-122"/>
              </a:rPr>
              <a:t>）扫查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扫查方式</a:t>
            </a:r>
            <a:r>
              <a:rPr lang="zh-CN" altLang="en-US" sz="2400">
                <a:ea typeface="宋体" panose="02010600030101010101" pitchFamily="2" charset="-122"/>
              </a:rPr>
              <a:t>：全面扫查、列线扫查、边缘扫查和格子扫查。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</a:t>
            </a:r>
            <a:r>
              <a:rPr lang="zh-CN" altLang="en-US" sz="2400" u="sng">
                <a:ea typeface="宋体" panose="02010600030101010101" pitchFamily="2" charset="-122"/>
              </a:rPr>
              <a:t>扫查速度</a:t>
            </a:r>
            <a:r>
              <a:rPr lang="zh-CN" altLang="en-US" sz="2400">
                <a:ea typeface="宋体" panose="02010600030101010101" pitchFamily="2" charset="-122"/>
              </a:rPr>
              <a:t>：手工检测≤</a:t>
            </a:r>
            <a:r>
              <a:rPr lang="en-US" altLang="zh-CN" sz="2400">
                <a:ea typeface="宋体" panose="02010600030101010101" pitchFamily="2" charset="-122"/>
              </a:rPr>
              <a:t>0.2m/s</a:t>
            </a:r>
            <a:r>
              <a:rPr lang="zh-CN" altLang="en-US" sz="2400">
                <a:ea typeface="宋体" panose="02010600030101010101" pitchFamily="2" charset="-122"/>
              </a:rPr>
              <a:t>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>
                <a:ea typeface="宋体" panose="02010600030101010101" pitchFamily="2" charset="-122"/>
              </a:rPr>
              <a:t>                        水浸自动检测，脉冲间隔时间</a:t>
            </a:r>
            <a:r>
              <a:rPr lang="en-US" altLang="zh-CN" sz="2400">
                <a:ea typeface="宋体" panose="02010600030101010101" pitchFamily="2" charset="-122"/>
              </a:rPr>
              <a:t>&gt;60t</a:t>
            </a:r>
            <a:r>
              <a:rPr lang="zh-CN" altLang="en-US" sz="2400"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id="{E44B260A-7734-4FB2-89E6-378940DB2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6934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6">
            <a:extLst>
              <a:ext uri="{FF2B5EF4-FFF2-40B4-BE49-F238E27FC236}">
                <a16:creationId xmlns:a16="http://schemas.microsoft.com/office/drawing/2014/main" id="{22A2DCDA-BE70-41BE-8F21-5E4889A48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562600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4.1.5.3  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扫查方式    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a)  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探头沿垂直于钢板压延方向，间距不大于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100mm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的平行线进行扫查。在钢板剖口预定线两侧各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50mm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（当板厚超过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100mm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时，以板厚的一半为准）内应作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100%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扫查。</a:t>
            </a:r>
            <a:r>
              <a:rPr lang="en-US" altLang="zh-CN" sz="1800" b="1">
                <a:latin typeface="Arial" panose="020B0604020202020204" pitchFamily="34" charset="0"/>
                <a:ea typeface="宋体" panose="02010600030101010101" pitchFamily="2" charset="-122"/>
              </a:rPr>
              <a:t>b)  </a:t>
            </a:r>
            <a:r>
              <a:rPr lang="zh-CN" altLang="en-US" sz="1800" b="1">
                <a:latin typeface="Arial" panose="020B0604020202020204" pitchFamily="34" charset="0"/>
                <a:ea typeface="宋体" panose="02010600030101010101" pitchFamily="2" charset="-122"/>
              </a:rPr>
              <a:t>根据合同、技术协议书或图样的要求，也可采用其他形式的扫查。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9904F7-190A-4610-8F8F-7C9AE1789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2750"/>
            <a:ext cx="8229600" cy="563563"/>
          </a:xfrm>
        </p:spPr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CFC7C26-37F2-4EFE-BEB0-F607EEB89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1800" b="1">
                <a:solidFill>
                  <a:srgbClr val="669900"/>
                </a:solidFill>
                <a:ea typeface="宋体" panose="02010600030101010101" pitchFamily="2" charset="-122"/>
              </a:rPr>
              <a:t>7.1.4 </a:t>
            </a:r>
            <a:r>
              <a:rPr lang="zh-CN" altLang="en-US" sz="1800" b="1">
                <a:solidFill>
                  <a:srgbClr val="669900"/>
                </a:solidFill>
                <a:ea typeface="宋体" panose="02010600030101010101" pitchFamily="2" charset="-122"/>
              </a:rPr>
              <a:t>探测范围和灵敏度调整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</a:t>
            </a:r>
            <a:r>
              <a:rPr lang="en-US" altLang="zh-CN" sz="1800">
                <a:ea typeface="宋体" panose="02010600030101010101" pitchFamily="2" charset="-122"/>
              </a:rPr>
              <a:t>1</a:t>
            </a:r>
            <a:r>
              <a:rPr lang="zh-CN" altLang="en-US" sz="1800">
                <a:ea typeface="宋体" panose="02010600030101010101" pitchFamily="2" charset="-122"/>
              </a:rPr>
              <a:t>）探测范围调整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           δ</a:t>
            </a:r>
            <a:r>
              <a:rPr lang="zh-CN" altLang="en-US" sz="1800">
                <a:ea typeface="宋体" panose="02010600030101010101" pitchFamily="2" charset="-122"/>
              </a:rPr>
              <a:t>＜</a:t>
            </a:r>
            <a:r>
              <a:rPr lang="en-US" altLang="zh-CN" sz="1800">
                <a:ea typeface="宋体" panose="02010600030101010101" pitchFamily="2" charset="-122"/>
              </a:rPr>
              <a:t>30mm</a:t>
            </a:r>
            <a:r>
              <a:rPr lang="zh-CN" altLang="en-US" sz="1800">
                <a:ea typeface="宋体" panose="02010600030101010101" pitchFamily="2" charset="-122"/>
              </a:rPr>
              <a:t>：</a:t>
            </a:r>
            <a:r>
              <a:rPr lang="en-US" altLang="zh-CN" sz="1800">
                <a:ea typeface="宋体" panose="02010600030101010101" pitchFamily="2" charset="-122"/>
              </a:rPr>
              <a:t>B10</a:t>
            </a:r>
            <a:r>
              <a:rPr lang="zh-CN" altLang="en-US" sz="1800">
                <a:ea typeface="宋体" panose="02010600030101010101" pitchFamily="2" charset="-122"/>
              </a:rPr>
              <a:t>；    </a:t>
            </a:r>
            <a:r>
              <a:rPr lang="en-US" altLang="zh-CN" sz="1800">
                <a:ea typeface="宋体" panose="02010600030101010101" pitchFamily="2" charset="-122"/>
              </a:rPr>
              <a:t>30mm≤δ≤80mm</a:t>
            </a:r>
            <a:r>
              <a:rPr lang="zh-CN" altLang="en-US" sz="1800">
                <a:ea typeface="宋体" panose="02010600030101010101" pitchFamily="2" charset="-122"/>
              </a:rPr>
              <a:t>：</a:t>
            </a:r>
            <a:r>
              <a:rPr lang="en-US" altLang="zh-CN" sz="1800">
                <a:ea typeface="宋体" panose="02010600030101010101" pitchFamily="2" charset="-122"/>
              </a:rPr>
              <a:t>B5</a:t>
            </a:r>
            <a:r>
              <a:rPr lang="zh-CN" altLang="en-US" sz="1800">
                <a:ea typeface="宋体" panose="02010600030101010101" pitchFamily="2" charset="-122"/>
              </a:rPr>
              <a:t>；     </a:t>
            </a:r>
            <a:r>
              <a:rPr lang="en-US" altLang="zh-CN" sz="1800">
                <a:ea typeface="宋体" panose="02010600030101010101" pitchFamily="2" charset="-122"/>
              </a:rPr>
              <a:t>δ&gt;80mm</a:t>
            </a:r>
            <a:r>
              <a:rPr lang="zh-CN" altLang="en-US" sz="1800">
                <a:ea typeface="宋体" panose="02010600030101010101" pitchFamily="2" charset="-122"/>
              </a:rPr>
              <a:t>：</a:t>
            </a:r>
            <a:r>
              <a:rPr lang="en-US" altLang="zh-CN" sz="1800">
                <a:ea typeface="宋体" panose="02010600030101010101" pitchFamily="2" charset="-122"/>
              </a:rPr>
              <a:t>B2</a:t>
            </a:r>
            <a:r>
              <a:rPr lang="zh-CN" altLang="en-US" sz="1800">
                <a:ea typeface="宋体" panose="02010600030101010101" pitchFamily="2" charset="-122"/>
              </a:rPr>
              <a:t>～</a:t>
            </a:r>
            <a:r>
              <a:rPr lang="en-US" altLang="zh-CN" sz="1800">
                <a:ea typeface="宋体" panose="02010600030101010101" pitchFamily="2" charset="-122"/>
              </a:rPr>
              <a:t>B5</a:t>
            </a:r>
            <a:r>
              <a:rPr lang="zh-CN" altLang="en-US" sz="1800"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     ？？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2</a:t>
            </a:r>
            <a:r>
              <a:rPr lang="zh-CN" altLang="en-US" sz="1800">
                <a:ea typeface="宋体" panose="02010600030101010101" pitchFamily="2" charset="-122"/>
              </a:rPr>
              <a:t>）灵敏度调整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1800">
                <a:ea typeface="宋体" panose="02010600030101010101" pitchFamily="2" charset="-122"/>
              </a:rPr>
              <a:t>    </a:t>
            </a:r>
            <a:r>
              <a:rPr lang="en-US" altLang="zh-CN" sz="1800">
                <a:ea typeface="宋体" panose="02010600030101010101" pitchFamily="2" charset="-122"/>
              </a:rPr>
              <a:t>CB</a:t>
            </a:r>
            <a:r>
              <a:rPr lang="en-US" altLang="zh-CN" sz="1800" b="1">
                <a:ea typeface="宋体" panose="02010600030101010101" pitchFamily="2" charset="-122"/>
              </a:rPr>
              <a:t>Ⅰ</a:t>
            </a:r>
            <a:r>
              <a:rPr lang="zh-CN" altLang="en-US" sz="1800">
                <a:ea typeface="宋体" panose="02010600030101010101" pitchFamily="2" charset="-122"/>
              </a:rPr>
              <a:t>块法、 </a:t>
            </a:r>
            <a:r>
              <a:rPr lang="en-US" altLang="zh-CN" sz="1800">
                <a:ea typeface="宋体" panose="02010600030101010101" pitchFamily="2" charset="-122"/>
              </a:rPr>
              <a:t>CB</a:t>
            </a:r>
            <a:r>
              <a:rPr lang="en-US" altLang="zh-CN" sz="1800" b="1">
                <a:ea typeface="宋体" panose="02010600030101010101" pitchFamily="2" charset="-122"/>
              </a:rPr>
              <a:t>Ⅱ</a:t>
            </a:r>
            <a:r>
              <a:rPr lang="zh-CN" altLang="en-US" sz="1800">
                <a:ea typeface="宋体" panose="02010600030101010101" pitchFamily="2" charset="-122"/>
              </a:rPr>
              <a:t>试块、底波法。        </a:t>
            </a:r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34773E61-CB59-4688-A16C-8E0BE9934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5791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9CDE59C-AD8E-4281-BD54-BC38198A7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>
                <a:ea typeface="宋体" panose="02010600030101010101" pitchFamily="2" charset="-122"/>
              </a:rPr>
              <a:t>7.1 </a:t>
            </a:r>
            <a:r>
              <a:rPr lang="zh-CN" altLang="en-US">
                <a:ea typeface="宋体" panose="02010600030101010101" pitchFamily="2" charset="-122"/>
              </a:rPr>
              <a:t>板材超声波探伤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2A5F9C4-9F9C-486D-9145-86E6EB012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669900"/>
                </a:solidFill>
                <a:ea typeface="宋体" panose="02010600030101010101" pitchFamily="2" charset="-122"/>
              </a:rPr>
              <a:t>7.1.4 </a:t>
            </a:r>
            <a:r>
              <a:rPr lang="zh-CN" altLang="en-US" sz="2400" b="1">
                <a:solidFill>
                  <a:srgbClr val="669900"/>
                </a:solidFill>
                <a:ea typeface="宋体" panose="02010600030101010101" pitchFamily="2" charset="-122"/>
              </a:rPr>
              <a:t>探测范围和灵敏度调整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）灵敏度调整：</a:t>
            </a:r>
            <a:r>
              <a:rPr lang="en-US" altLang="zh-CN" sz="2400">
                <a:ea typeface="宋体" panose="02010600030101010101" pitchFamily="2" charset="-122"/>
              </a:rPr>
              <a:t>CB</a:t>
            </a:r>
            <a:r>
              <a:rPr lang="en-US" altLang="zh-CN" sz="2400" b="1">
                <a:ea typeface="宋体" panose="02010600030101010101" pitchFamily="2" charset="-122"/>
              </a:rPr>
              <a:t>Ⅰ</a:t>
            </a:r>
            <a:r>
              <a:rPr lang="zh-CN" altLang="en-US" sz="2400">
                <a:ea typeface="宋体" panose="02010600030101010101" pitchFamily="2" charset="-122"/>
              </a:rPr>
              <a:t>试块法、</a:t>
            </a:r>
            <a:r>
              <a:rPr lang="en-US" altLang="zh-CN" sz="2400">
                <a:ea typeface="宋体" panose="02010600030101010101" pitchFamily="2" charset="-122"/>
              </a:rPr>
              <a:t>CB</a:t>
            </a:r>
            <a:r>
              <a:rPr lang="en-US" altLang="zh-CN" sz="2400" b="1">
                <a:ea typeface="宋体" panose="02010600030101010101" pitchFamily="2" charset="-122"/>
              </a:rPr>
              <a:t>Ⅱ</a:t>
            </a:r>
            <a:r>
              <a:rPr lang="zh-CN" altLang="en-US" sz="2400">
                <a:ea typeface="宋体" panose="02010600030101010101" pitchFamily="2" charset="-122"/>
              </a:rPr>
              <a:t>试块、底波法。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4.1.4.1  </a:t>
            </a:r>
            <a:r>
              <a:rPr lang="zh-CN" altLang="en-US" sz="2400">
                <a:ea typeface="宋体" panose="02010600030101010101" pitchFamily="2" charset="-122"/>
              </a:rPr>
              <a:t>板厚不大于</a:t>
            </a:r>
            <a:r>
              <a:rPr lang="en-US" altLang="zh-CN" sz="2400">
                <a:ea typeface="宋体" panose="02010600030101010101" pitchFamily="2" charset="-122"/>
              </a:rPr>
              <a:t>20mm</a:t>
            </a:r>
            <a:r>
              <a:rPr lang="zh-CN" altLang="en-US" sz="2400">
                <a:ea typeface="宋体" panose="02010600030101010101" pitchFamily="2" charset="-122"/>
              </a:rPr>
              <a:t>时，用</a:t>
            </a:r>
            <a:r>
              <a:rPr lang="en-US" altLang="zh-CN" sz="2400">
                <a:ea typeface="宋体" panose="02010600030101010101" pitchFamily="2" charset="-122"/>
              </a:rPr>
              <a:t>CBⅠ</a:t>
            </a:r>
            <a:r>
              <a:rPr lang="zh-CN" altLang="en-US" sz="2400">
                <a:ea typeface="宋体" panose="02010600030101010101" pitchFamily="2" charset="-122"/>
              </a:rPr>
              <a:t>试块将工件等厚部位第一次底波高度调整到满刻度的</a:t>
            </a:r>
            <a:r>
              <a:rPr lang="en-US" altLang="zh-CN" sz="2400">
                <a:ea typeface="宋体" panose="02010600030101010101" pitchFamily="2" charset="-122"/>
              </a:rPr>
              <a:t>50%</a:t>
            </a:r>
            <a:r>
              <a:rPr lang="zh-CN" altLang="en-US" sz="2400">
                <a:ea typeface="宋体" panose="02010600030101010101" pitchFamily="2" charset="-122"/>
              </a:rPr>
              <a:t>，再提高</a:t>
            </a:r>
            <a:r>
              <a:rPr lang="en-US" altLang="zh-CN" sz="2400">
                <a:ea typeface="宋体" panose="02010600030101010101" pitchFamily="2" charset="-122"/>
              </a:rPr>
              <a:t>10dB</a:t>
            </a:r>
            <a:r>
              <a:rPr lang="zh-CN" altLang="en-US" sz="2400">
                <a:ea typeface="宋体" panose="02010600030101010101" pitchFamily="2" charset="-122"/>
              </a:rPr>
              <a:t>作为基准灵敏度。</a:t>
            </a:r>
            <a:r>
              <a:rPr lang="zh-CN" altLang="en-US"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5BFAA1E0-85A1-4B82-9EDA-BA637B8C8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5781675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000000"/>
      </a:dk1>
      <a:lt1>
        <a:srgbClr val="FFFFFF"/>
      </a:lt1>
      <a:dk2>
        <a:srgbClr val="173D89"/>
      </a:dk2>
      <a:lt2>
        <a:srgbClr val="969696"/>
      </a:lt2>
      <a:accent1>
        <a:srgbClr val="9181E1"/>
      </a:accent1>
      <a:accent2>
        <a:srgbClr val="4CD2AF"/>
      </a:accent2>
      <a:accent3>
        <a:srgbClr val="FFFFFF"/>
      </a:accent3>
      <a:accent4>
        <a:srgbClr val="000000"/>
      </a:accent4>
      <a:accent5>
        <a:srgbClr val="C7C1EE"/>
      </a:accent5>
      <a:accent6>
        <a:srgbClr val="44BE9E"/>
      </a:accent6>
      <a:hlink>
        <a:srgbClr val="5FB6F1"/>
      </a:hlink>
      <a:folHlink>
        <a:srgbClr val="94B1EC"/>
      </a:folHlink>
    </a:clrScheme>
    <a:fontScheme name="sampl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7E6256"/>
        </a:dk2>
        <a:lt2>
          <a:srgbClr val="969696"/>
        </a:lt2>
        <a:accent1>
          <a:srgbClr val="E4CF84"/>
        </a:accent1>
        <a:accent2>
          <a:srgbClr val="92A5E0"/>
        </a:accent2>
        <a:accent3>
          <a:srgbClr val="FFFFFF"/>
        </a:accent3>
        <a:accent4>
          <a:srgbClr val="000000"/>
        </a:accent4>
        <a:accent5>
          <a:srgbClr val="EFE4C2"/>
        </a:accent5>
        <a:accent6>
          <a:srgbClr val="8495CB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8DB1F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FA0D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73D89"/>
        </a:dk2>
        <a:lt2>
          <a:srgbClr val="969696"/>
        </a:lt2>
        <a:accent1>
          <a:srgbClr val="9181E1"/>
        </a:accent1>
        <a:accent2>
          <a:srgbClr val="4CD2AF"/>
        </a:accent2>
        <a:accent3>
          <a:srgbClr val="FFFFFF"/>
        </a:accent3>
        <a:accent4>
          <a:srgbClr val="000000"/>
        </a:accent4>
        <a:accent5>
          <a:srgbClr val="C7C1EE"/>
        </a:accent5>
        <a:accent6>
          <a:srgbClr val="44BE9E"/>
        </a:accent6>
        <a:hlink>
          <a:srgbClr val="5FB6F1"/>
        </a:hlink>
        <a:folHlink>
          <a:srgbClr val="94B1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</TotalTime>
  <Words>3698</Words>
  <Application>Microsoft Office PowerPoint</Application>
  <PresentationFormat>全屏显示(4:3)</PresentationFormat>
  <Paragraphs>439</Paragraphs>
  <Slides>40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40</vt:i4>
      </vt:variant>
    </vt:vector>
  </HeadingPairs>
  <TitlesOfParts>
    <vt:vector size="50" baseType="lpstr">
      <vt:lpstr>Arial</vt:lpstr>
      <vt:lpstr>Tahoma</vt:lpstr>
      <vt:lpstr>Wingdings</vt:lpstr>
      <vt:lpstr>Calibri</vt:lpstr>
      <vt:lpstr>宋体</vt:lpstr>
      <vt:lpstr>楷体_GB2312</vt:lpstr>
      <vt:lpstr>Times New Roman</vt:lpstr>
      <vt:lpstr>sample</vt:lpstr>
      <vt:lpstr>Microsoft 公式 3.0</vt:lpstr>
      <vt:lpstr>AutoCAD.Drawing.16</vt:lpstr>
      <vt:lpstr>复合材料、板材和管材的超声波探伤 </vt:lpstr>
      <vt:lpstr>目录</vt:lpstr>
      <vt:lpstr>7.1 板材超声波探伤 </vt:lpstr>
      <vt:lpstr>7.1 板材超声波探伤</vt:lpstr>
      <vt:lpstr>7.1 板材超声波探伤</vt:lpstr>
      <vt:lpstr>7.1 板材超声波探伤</vt:lpstr>
      <vt:lpstr>7.1 板材超声波探伤</vt:lpstr>
      <vt:lpstr>7.1 板材超声波探伤 </vt:lpstr>
      <vt:lpstr>7.1 板材超声波探伤</vt:lpstr>
      <vt:lpstr>7.1 板材超声波探伤</vt:lpstr>
      <vt:lpstr>7.1 板材超声波探伤</vt:lpstr>
      <vt:lpstr>7.1 板材超声波探伤</vt:lpstr>
      <vt:lpstr>7.1 板材超声波探伤</vt:lpstr>
      <vt:lpstr>7.1 板材超声波探伤</vt:lpstr>
      <vt:lpstr>7.2 铝及铝合金、钛及钛合金板材超声检测 </vt:lpstr>
      <vt:lpstr>7.3  复合材料超声波探伤 </vt:lpstr>
      <vt:lpstr>PowerPoint 演示文稿</vt:lpstr>
      <vt:lpstr>7.3  复合材料超声波探伤 </vt:lpstr>
      <vt:lpstr>7.4  板材自动超声检测 </vt:lpstr>
      <vt:lpstr>7.5  管材超声波探伤 </vt:lpstr>
      <vt:lpstr>7.5.2 管材横波检测技术基础</vt:lpstr>
      <vt:lpstr>7.5.2 管材横波检测技术基础</vt:lpstr>
      <vt:lpstr>7.5.2 管材横波检测技术基础</vt:lpstr>
      <vt:lpstr>探头入射点与折射角测定</vt:lpstr>
      <vt:lpstr>探头入射点与折射角测定</vt:lpstr>
      <vt:lpstr>探头入射点与折射角测定</vt:lpstr>
      <vt:lpstr>探头入射点与折射角测定</vt:lpstr>
      <vt:lpstr>探头入射点与折射角测定</vt:lpstr>
      <vt:lpstr>7.5  管材超声波探伤 </vt:lpstr>
      <vt:lpstr>1) 纵向缺陷探测</vt:lpstr>
      <vt:lpstr>1) 纵向缺陷探测</vt:lpstr>
      <vt:lpstr>2) 横向缺陷探测</vt:lpstr>
      <vt:lpstr>2) 横向缺陷探测</vt:lpstr>
      <vt:lpstr>PowerPoint 演示文稿</vt:lpstr>
      <vt:lpstr>7.5  管材超声波探伤 </vt:lpstr>
      <vt:lpstr>7.5  管材超声波探伤 </vt:lpstr>
      <vt:lpstr>7.5  管材超声波探伤 </vt:lpstr>
      <vt:lpstr>往年考题举例</vt:lpstr>
      <vt:lpstr>往年考题举例</vt:lpstr>
      <vt:lpstr>PowerPoint 演示文稿</vt:lpstr>
    </vt:vector>
  </TitlesOfParts>
  <Company>济南三木科仪检测技术有限公司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三木科仪复合材料、板材和管材超声波探伤检测方法</dc:title>
  <dc:subject>三木科仪复合材料、板材和管材超声波探伤检测方法</dc:subject>
  <dc:creator>付兴森 13864158003</dc:creator>
  <cp:lastModifiedBy>兴森 付</cp:lastModifiedBy>
  <cp:revision>156</cp:revision>
  <dcterms:created xsi:type="dcterms:W3CDTF">2004-08-26T06:30:40Z</dcterms:created>
  <dcterms:modified xsi:type="dcterms:W3CDTF">2019-04-09T04:44:32Z</dcterms:modified>
</cp:coreProperties>
</file>